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4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34" r:id="rId2"/>
    <p:sldId id="258" r:id="rId3"/>
    <p:sldId id="335" r:id="rId4"/>
    <p:sldId id="368" r:id="rId5"/>
    <p:sldId id="409" r:id="rId6"/>
    <p:sldId id="265" r:id="rId7"/>
    <p:sldId id="453" r:id="rId8"/>
    <p:sldId id="268" r:id="rId9"/>
    <p:sldId id="336" r:id="rId10"/>
    <p:sldId id="433" r:id="rId11"/>
    <p:sldId id="434" r:id="rId12"/>
    <p:sldId id="450" r:id="rId13"/>
    <p:sldId id="454" r:id="rId14"/>
    <p:sldId id="271" r:id="rId15"/>
    <p:sldId id="272" r:id="rId16"/>
    <p:sldId id="273" r:id="rId17"/>
    <p:sldId id="362" r:id="rId18"/>
    <p:sldId id="402" r:id="rId19"/>
    <p:sldId id="363" r:id="rId20"/>
    <p:sldId id="364" r:id="rId21"/>
    <p:sldId id="28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eng oliver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128" y="-352"/>
      </p:cViewPr>
      <p:guideLst>
        <p:guide orient="horz" pos="3890"/>
        <p:guide pos="73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image" Target="../media/image18.png"/><Relationship Id="rId2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image" Target="../media/image18.png"/><Relationship Id="rId2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1763A-5449-48D0-A3A6-1E7651D7469A}" type="doc">
      <dgm:prSet loTypeId="urn:microsoft.com/office/officeart/2008/layout/HexagonCluster" loCatId="picture" qsTypeId="urn:microsoft.com/office/officeart/2005/8/quickstyle/simple1#1" qsCatId="simple" csTypeId="urn:microsoft.com/office/officeart/2005/8/colors/colorful1#4" csCatId="colorful" phldr="1"/>
      <dgm:spPr/>
      <dgm:t>
        <a:bodyPr/>
        <a:lstStyle/>
        <a:p>
          <a:endParaRPr lang="zh-CN" altLang="en-US"/>
        </a:p>
      </dgm:t>
    </dgm:pt>
    <dgm:pt modelId="{89D5DD37-BDBD-4769-81FD-F97C400A8F52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保集澜湾</a:t>
          </a:r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</a:p>
        <a:p>
          <a:r>
            <a: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2013</a:t>
          </a:r>
          <a:r>
            <a:rPr lang="zh-CN" altLang="en-US" sz="2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国际化品质住宅奖</a:t>
          </a:r>
          <a:endParaRPr lang="zh-CN" altLang="en-US" sz="2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6283DF-A6AD-487A-8B20-11F787504128}" type="parTrans" cxnId="{5C30EA3F-9A4D-4427-91C7-F0E3E0696A21}">
      <dgm:prSet/>
      <dgm:spPr/>
      <dgm:t>
        <a:bodyPr/>
        <a:lstStyle/>
        <a:p>
          <a:endParaRPr lang="zh-CN" altLang="en-US"/>
        </a:p>
      </dgm:t>
    </dgm:pt>
    <dgm:pt modelId="{EDA532D2-F14D-4F9B-B2D1-549F24DA0309}" type="sibTrans" cxnId="{5C30EA3F-9A4D-4427-91C7-F0E3E0696A21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2606C1DE-C094-4FD0-9F9C-2DE4778929EA}">
      <dgm:prSet phldrT="[文本]" custT="1"/>
      <dgm:spPr/>
      <dgm:t>
        <a:bodyPr/>
        <a:lstStyle/>
        <a:p>
          <a:r>
            <a:rPr lang="en-US" altLang="zh-CN" sz="2000" b="1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b="1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金华保集半岛</a:t>
          </a:r>
          <a:r>
            <a:rPr lang="en-US" altLang="zh-CN" sz="2000" b="1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国家建设部评选康居示范工程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3430DF-4C48-4F8C-A6AE-52C79F547175}" type="parTrans" cxnId="{2FAF9EC5-6326-4C93-98B3-D3985287A2CF}">
      <dgm:prSet/>
      <dgm:spPr/>
      <dgm:t>
        <a:bodyPr/>
        <a:lstStyle/>
        <a:p>
          <a:endParaRPr lang="zh-CN" altLang="en-US"/>
        </a:p>
      </dgm:t>
    </dgm:pt>
    <dgm:pt modelId="{E4CDAF52-1088-4BA5-9970-FBDFF37A515B}" type="sibTrans" cxnId="{2FAF9EC5-6326-4C93-98B3-D3985287A2C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zh-CN" altLang="en-US"/>
        </a:p>
      </dgm:t>
    </dgm:pt>
    <dgm:pt modelId="{5CCC456E-AD9F-4E40-965D-94343E94B866}" type="pres">
      <dgm:prSet presAssocID="{7561763A-5449-48D0-A3A6-1E7651D7469A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CN" altLang="en-US"/>
        </a:p>
      </dgm:t>
    </dgm:pt>
    <dgm:pt modelId="{48E3162A-9C40-4CC3-97F6-B916B68BC7F3}" type="pres">
      <dgm:prSet presAssocID="{89D5DD37-BDBD-4769-81FD-F97C400A8F52}" presName="text1" presStyleCnt="0"/>
      <dgm:spPr/>
      <dgm:t>
        <a:bodyPr/>
        <a:lstStyle/>
        <a:p>
          <a:endParaRPr lang="zh-CN" altLang="en-US"/>
        </a:p>
      </dgm:t>
    </dgm:pt>
    <dgm:pt modelId="{13DFF6D3-9A20-4BE4-AF23-0176BD94497F}" type="pres">
      <dgm:prSet presAssocID="{89D5DD37-BDBD-4769-81FD-F97C400A8F52}" presName="textRepeatNode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64744D-2E3F-4170-B7A7-E3BB4F4605D8}" type="pres">
      <dgm:prSet presAssocID="{89D5DD37-BDBD-4769-81FD-F97C400A8F52}" presName="textaccent1" presStyleCnt="0"/>
      <dgm:spPr/>
      <dgm:t>
        <a:bodyPr/>
        <a:lstStyle/>
        <a:p>
          <a:endParaRPr lang="zh-CN" altLang="en-US"/>
        </a:p>
      </dgm:t>
    </dgm:pt>
    <dgm:pt modelId="{5DE974FE-23EE-40C9-BC4B-F544663301F8}" type="pres">
      <dgm:prSet presAssocID="{89D5DD37-BDBD-4769-81FD-F97C400A8F52}" presName="accentRepeatNode" presStyleLbl="solidAlignAcc1" presStyleIdx="0" presStyleCnt="4"/>
      <dgm:spPr/>
      <dgm:t>
        <a:bodyPr/>
        <a:lstStyle/>
        <a:p>
          <a:endParaRPr lang="zh-CN" altLang="en-US"/>
        </a:p>
      </dgm:t>
    </dgm:pt>
    <dgm:pt modelId="{F2255189-87C6-489B-8D57-83570371549E}" type="pres">
      <dgm:prSet presAssocID="{EDA532D2-F14D-4F9B-B2D1-549F24DA0309}" presName="image1" presStyleCnt="0"/>
      <dgm:spPr/>
      <dgm:t>
        <a:bodyPr/>
        <a:lstStyle/>
        <a:p>
          <a:endParaRPr lang="zh-CN" altLang="en-US"/>
        </a:p>
      </dgm:t>
    </dgm:pt>
    <dgm:pt modelId="{6D91F2E6-9030-4432-AD56-41715FA2599B}" type="pres">
      <dgm:prSet presAssocID="{EDA532D2-F14D-4F9B-B2D1-549F24DA0309}" presName="imageRepeatNode" presStyleLbl="alignAcc1" presStyleIdx="0" presStyleCnt="2"/>
      <dgm:spPr/>
      <dgm:t>
        <a:bodyPr/>
        <a:lstStyle/>
        <a:p>
          <a:endParaRPr lang="zh-CN" altLang="en-US"/>
        </a:p>
      </dgm:t>
    </dgm:pt>
    <dgm:pt modelId="{3A9BAD74-0991-4223-BC00-6CE1C57372A6}" type="pres">
      <dgm:prSet presAssocID="{EDA532D2-F14D-4F9B-B2D1-549F24DA0309}" presName="imageaccent1" presStyleCnt="0"/>
      <dgm:spPr/>
      <dgm:t>
        <a:bodyPr/>
        <a:lstStyle/>
        <a:p>
          <a:endParaRPr lang="zh-CN" altLang="en-US"/>
        </a:p>
      </dgm:t>
    </dgm:pt>
    <dgm:pt modelId="{397EBA85-817A-4222-BDB3-3BBCE0449A87}" type="pres">
      <dgm:prSet presAssocID="{EDA532D2-F14D-4F9B-B2D1-549F24DA0309}" presName="accentRepeatNode" presStyleLbl="solidAlignAcc1" presStyleIdx="1" presStyleCnt="4"/>
      <dgm:spPr/>
      <dgm:t>
        <a:bodyPr/>
        <a:lstStyle/>
        <a:p>
          <a:endParaRPr lang="zh-CN" altLang="en-US"/>
        </a:p>
      </dgm:t>
    </dgm:pt>
    <dgm:pt modelId="{668B9EFF-A802-4913-81DE-C66D384933C6}" type="pres">
      <dgm:prSet presAssocID="{2606C1DE-C094-4FD0-9F9C-2DE4778929EA}" presName="text2" presStyleCnt="0"/>
      <dgm:spPr/>
      <dgm:t>
        <a:bodyPr/>
        <a:lstStyle/>
        <a:p>
          <a:endParaRPr lang="zh-CN" altLang="en-US"/>
        </a:p>
      </dgm:t>
    </dgm:pt>
    <dgm:pt modelId="{D9064943-3945-4AD5-B96D-79666B519392}" type="pres">
      <dgm:prSet presAssocID="{2606C1DE-C094-4FD0-9F9C-2DE4778929EA}" presName="textRepeatNode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16ADBB-6E61-4307-9553-DE7BC1517DF2}" type="pres">
      <dgm:prSet presAssocID="{2606C1DE-C094-4FD0-9F9C-2DE4778929EA}" presName="textaccent2" presStyleCnt="0"/>
      <dgm:spPr/>
      <dgm:t>
        <a:bodyPr/>
        <a:lstStyle/>
        <a:p>
          <a:endParaRPr lang="zh-CN" altLang="en-US"/>
        </a:p>
      </dgm:t>
    </dgm:pt>
    <dgm:pt modelId="{D38256F5-1E1C-4E62-8E69-4B2123393B43}" type="pres">
      <dgm:prSet presAssocID="{2606C1DE-C094-4FD0-9F9C-2DE4778929EA}" presName="accentRepeatNode" presStyleLbl="solidAlignAcc1" presStyleIdx="2" presStyleCnt="4"/>
      <dgm:spPr/>
      <dgm:t>
        <a:bodyPr/>
        <a:lstStyle/>
        <a:p>
          <a:endParaRPr lang="zh-CN" altLang="en-US"/>
        </a:p>
      </dgm:t>
    </dgm:pt>
    <dgm:pt modelId="{89AD279C-092B-40A2-8919-32292BFAA06E}" type="pres">
      <dgm:prSet presAssocID="{E4CDAF52-1088-4BA5-9970-FBDFF37A515B}" presName="image2" presStyleCnt="0"/>
      <dgm:spPr/>
      <dgm:t>
        <a:bodyPr/>
        <a:lstStyle/>
        <a:p>
          <a:endParaRPr lang="zh-CN" altLang="en-US"/>
        </a:p>
      </dgm:t>
    </dgm:pt>
    <dgm:pt modelId="{E780E3E7-426A-4311-BE2A-27D9344E8CBB}" type="pres">
      <dgm:prSet presAssocID="{E4CDAF52-1088-4BA5-9970-FBDFF37A515B}" presName="imageRepeatNode" presStyleLbl="alignAcc1" presStyleIdx="1" presStyleCnt="2"/>
      <dgm:spPr/>
      <dgm:t>
        <a:bodyPr/>
        <a:lstStyle/>
        <a:p>
          <a:endParaRPr lang="zh-CN" altLang="en-US"/>
        </a:p>
      </dgm:t>
    </dgm:pt>
    <dgm:pt modelId="{C9E8A25A-763B-4261-B4B4-C3FCE926BA91}" type="pres">
      <dgm:prSet presAssocID="{E4CDAF52-1088-4BA5-9970-FBDFF37A515B}" presName="imageaccent2" presStyleCnt="0"/>
      <dgm:spPr/>
      <dgm:t>
        <a:bodyPr/>
        <a:lstStyle/>
        <a:p>
          <a:endParaRPr lang="zh-CN" altLang="en-US"/>
        </a:p>
      </dgm:t>
    </dgm:pt>
    <dgm:pt modelId="{69D6F19C-D28F-4283-A472-F0CD39594478}" type="pres">
      <dgm:prSet presAssocID="{E4CDAF52-1088-4BA5-9970-FBDFF37A515B}" presName="accentRepeatNode" presStyleLbl="solidAlignAcc1" presStyleIdx="3" presStyleCnt="4"/>
      <dgm:spPr/>
      <dgm:t>
        <a:bodyPr/>
        <a:lstStyle/>
        <a:p>
          <a:endParaRPr lang="zh-CN" altLang="en-US"/>
        </a:p>
      </dgm:t>
    </dgm:pt>
  </dgm:ptLst>
  <dgm:cxnLst>
    <dgm:cxn modelId="{5114AC35-8E77-404F-AD9D-F393CF2A0ED4}" type="presOf" srcId="{EDA532D2-F14D-4F9B-B2D1-549F24DA0309}" destId="{6D91F2E6-9030-4432-AD56-41715FA2599B}" srcOrd="0" destOrd="0" presId="urn:microsoft.com/office/officeart/2008/layout/HexagonCluster"/>
    <dgm:cxn modelId="{DDF665D7-29B7-4AED-9659-4137145B7A12}" type="presOf" srcId="{2606C1DE-C094-4FD0-9F9C-2DE4778929EA}" destId="{D9064943-3945-4AD5-B96D-79666B519392}" srcOrd="0" destOrd="0" presId="urn:microsoft.com/office/officeart/2008/layout/HexagonCluster"/>
    <dgm:cxn modelId="{0C901EF9-7CE5-488D-98B6-0DF5B697FDB2}" type="presOf" srcId="{E4CDAF52-1088-4BA5-9970-FBDFF37A515B}" destId="{E780E3E7-426A-4311-BE2A-27D9344E8CBB}" srcOrd="0" destOrd="0" presId="urn:microsoft.com/office/officeart/2008/layout/HexagonCluster"/>
    <dgm:cxn modelId="{352F7572-3131-488A-B45C-12A926E86273}" type="presOf" srcId="{89D5DD37-BDBD-4769-81FD-F97C400A8F52}" destId="{13DFF6D3-9A20-4BE4-AF23-0176BD94497F}" srcOrd="0" destOrd="0" presId="urn:microsoft.com/office/officeart/2008/layout/HexagonCluster"/>
    <dgm:cxn modelId="{2FAF9EC5-6326-4C93-98B3-D3985287A2CF}" srcId="{7561763A-5449-48D0-A3A6-1E7651D7469A}" destId="{2606C1DE-C094-4FD0-9F9C-2DE4778929EA}" srcOrd="1" destOrd="0" parTransId="{503430DF-4C48-4F8C-A6AE-52C79F547175}" sibTransId="{E4CDAF52-1088-4BA5-9970-FBDFF37A515B}"/>
    <dgm:cxn modelId="{BCD63668-115E-44A8-AB19-825E0D3E023D}" type="presOf" srcId="{7561763A-5449-48D0-A3A6-1E7651D7469A}" destId="{5CCC456E-AD9F-4E40-965D-94343E94B866}" srcOrd="0" destOrd="0" presId="urn:microsoft.com/office/officeart/2008/layout/HexagonCluster"/>
    <dgm:cxn modelId="{5C30EA3F-9A4D-4427-91C7-F0E3E0696A21}" srcId="{7561763A-5449-48D0-A3A6-1E7651D7469A}" destId="{89D5DD37-BDBD-4769-81FD-F97C400A8F52}" srcOrd="0" destOrd="0" parTransId="{006283DF-A6AD-487A-8B20-11F787504128}" sibTransId="{EDA532D2-F14D-4F9B-B2D1-549F24DA0309}"/>
    <dgm:cxn modelId="{CC26D374-CBD5-4883-92C8-072BA0300CE3}" type="presParOf" srcId="{5CCC456E-AD9F-4E40-965D-94343E94B866}" destId="{48E3162A-9C40-4CC3-97F6-B916B68BC7F3}" srcOrd="0" destOrd="0" presId="urn:microsoft.com/office/officeart/2008/layout/HexagonCluster"/>
    <dgm:cxn modelId="{A14E7AEB-9886-4198-A33D-E51A151F10AB}" type="presParOf" srcId="{48E3162A-9C40-4CC3-97F6-B916B68BC7F3}" destId="{13DFF6D3-9A20-4BE4-AF23-0176BD94497F}" srcOrd="0" destOrd="0" presId="urn:microsoft.com/office/officeart/2008/layout/HexagonCluster"/>
    <dgm:cxn modelId="{2192E013-36E6-41BE-975C-0A139298E6A8}" type="presParOf" srcId="{5CCC456E-AD9F-4E40-965D-94343E94B866}" destId="{D464744D-2E3F-4170-B7A7-E3BB4F4605D8}" srcOrd="1" destOrd="0" presId="urn:microsoft.com/office/officeart/2008/layout/HexagonCluster"/>
    <dgm:cxn modelId="{7D124119-02DE-4875-8FB3-AC5944E183C4}" type="presParOf" srcId="{D464744D-2E3F-4170-B7A7-E3BB4F4605D8}" destId="{5DE974FE-23EE-40C9-BC4B-F544663301F8}" srcOrd="0" destOrd="0" presId="urn:microsoft.com/office/officeart/2008/layout/HexagonCluster"/>
    <dgm:cxn modelId="{115AD5A3-18CC-44E9-AA74-8948F8CF42B3}" type="presParOf" srcId="{5CCC456E-AD9F-4E40-965D-94343E94B866}" destId="{F2255189-87C6-489B-8D57-83570371549E}" srcOrd="2" destOrd="0" presId="urn:microsoft.com/office/officeart/2008/layout/HexagonCluster"/>
    <dgm:cxn modelId="{3CBB530C-466D-4DB6-B2C6-9F9F35882515}" type="presParOf" srcId="{F2255189-87C6-489B-8D57-83570371549E}" destId="{6D91F2E6-9030-4432-AD56-41715FA2599B}" srcOrd="0" destOrd="0" presId="urn:microsoft.com/office/officeart/2008/layout/HexagonCluster"/>
    <dgm:cxn modelId="{4B8BA8FD-4C2F-4E6E-9ABE-D9E3B4A22CD7}" type="presParOf" srcId="{5CCC456E-AD9F-4E40-965D-94343E94B866}" destId="{3A9BAD74-0991-4223-BC00-6CE1C57372A6}" srcOrd="3" destOrd="0" presId="urn:microsoft.com/office/officeart/2008/layout/HexagonCluster"/>
    <dgm:cxn modelId="{3F480B79-5919-4100-8F97-C36E38564B56}" type="presParOf" srcId="{3A9BAD74-0991-4223-BC00-6CE1C57372A6}" destId="{397EBA85-817A-4222-BDB3-3BBCE0449A87}" srcOrd="0" destOrd="0" presId="urn:microsoft.com/office/officeart/2008/layout/HexagonCluster"/>
    <dgm:cxn modelId="{F3C97E60-D50F-4E1A-94DF-E528E6BC813A}" type="presParOf" srcId="{5CCC456E-AD9F-4E40-965D-94343E94B866}" destId="{668B9EFF-A802-4913-81DE-C66D384933C6}" srcOrd="4" destOrd="0" presId="urn:microsoft.com/office/officeart/2008/layout/HexagonCluster"/>
    <dgm:cxn modelId="{4F35551A-0485-4B89-8F86-6CC2BBA76FB4}" type="presParOf" srcId="{668B9EFF-A802-4913-81DE-C66D384933C6}" destId="{D9064943-3945-4AD5-B96D-79666B519392}" srcOrd="0" destOrd="0" presId="urn:microsoft.com/office/officeart/2008/layout/HexagonCluster"/>
    <dgm:cxn modelId="{539BFB6A-9824-40B8-AAF7-5A623AF284F2}" type="presParOf" srcId="{5CCC456E-AD9F-4E40-965D-94343E94B866}" destId="{F016ADBB-6E61-4307-9553-DE7BC1517DF2}" srcOrd="5" destOrd="0" presId="urn:microsoft.com/office/officeart/2008/layout/HexagonCluster"/>
    <dgm:cxn modelId="{A08BF112-F734-4EB7-B0B0-120C1123E1B6}" type="presParOf" srcId="{F016ADBB-6E61-4307-9553-DE7BC1517DF2}" destId="{D38256F5-1E1C-4E62-8E69-4B2123393B43}" srcOrd="0" destOrd="0" presId="urn:microsoft.com/office/officeart/2008/layout/HexagonCluster"/>
    <dgm:cxn modelId="{F8B70C5B-5934-4589-BAC9-501FFE10F1C4}" type="presParOf" srcId="{5CCC456E-AD9F-4E40-965D-94343E94B866}" destId="{89AD279C-092B-40A2-8919-32292BFAA06E}" srcOrd="6" destOrd="0" presId="urn:microsoft.com/office/officeart/2008/layout/HexagonCluster"/>
    <dgm:cxn modelId="{37F36772-9488-499D-BCBA-8D66E29DEC26}" type="presParOf" srcId="{89AD279C-092B-40A2-8919-32292BFAA06E}" destId="{E780E3E7-426A-4311-BE2A-27D9344E8CBB}" srcOrd="0" destOrd="0" presId="urn:microsoft.com/office/officeart/2008/layout/HexagonCluster"/>
    <dgm:cxn modelId="{2DC912A1-4B69-4B1E-AF05-FD60855E51CB}" type="presParOf" srcId="{5CCC456E-AD9F-4E40-965D-94343E94B866}" destId="{C9E8A25A-763B-4261-B4B4-C3FCE926BA91}" srcOrd="7" destOrd="0" presId="urn:microsoft.com/office/officeart/2008/layout/HexagonCluster"/>
    <dgm:cxn modelId="{8BD1A349-EB65-439D-927E-B6A158992D79}" type="presParOf" srcId="{C9E8A25A-763B-4261-B4B4-C3FCE926BA91}" destId="{69D6F19C-D28F-4283-A472-F0CD3959447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61763A-5449-48D0-A3A6-1E7651D7469A}" type="doc">
      <dgm:prSet loTypeId="urn:microsoft.com/office/officeart/2008/layout/HexagonCluster" loCatId="picture" qsTypeId="urn:microsoft.com/office/officeart/2005/8/quickstyle/simple1#2" qsCatId="simple" csTypeId="urn:microsoft.com/office/officeart/2005/8/colors/colorful1#5" csCatId="colorful" phldr="1"/>
      <dgm:spPr/>
      <dgm:t>
        <a:bodyPr/>
        <a:lstStyle/>
        <a:p>
          <a:endParaRPr lang="zh-CN" altLang="en-US"/>
        </a:p>
      </dgm:t>
    </dgm:pt>
    <dgm:pt modelId="{89D5DD37-BDBD-4769-81FD-F97C400A8F52}">
      <dgm:prSet phldrT="[文本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保集欧郡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</a:p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第七届房展会上海十大人居典范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6283DF-A6AD-487A-8B20-11F787504128}" type="parTrans" cxnId="{5C30EA3F-9A4D-4427-91C7-F0E3E0696A21}">
      <dgm:prSet/>
      <dgm:spPr/>
      <dgm:t>
        <a:bodyPr/>
        <a:lstStyle/>
        <a:p>
          <a:endParaRPr lang="zh-CN" altLang="en-US"/>
        </a:p>
      </dgm:t>
    </dgm:pt>
    <dgm:pt modelId="{EDA532D2-F14D-4F9B-B2D1-549F24DA0309}" type="sibTrans" cxnId="{5C30EA3F-9A4D-4427-91C7-F0E3E0696A2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zh-CN" altLang="en-US"/>
        </a:p>
      </dgm:t>
    </dgm:pt>
    <dgm:pt modelId="{2606C1DE-C094-4FD0-9F9C-2DE4778929EA}">
      <dgm:prSet phldrT="[文本]" custT="1"/>
      <dgm:spPr/>
      <dgm:t>
        <a:bodyPr/>
        <a:lstStyle/>
        <a:p>
          <a:r>
            <a:rPr lang="en-US" altLang="zh-CN" sz="20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保集三泉</a:t>
          </a:r>
          <a:r>
            <a:rPr lang="en-US" altLang="zh-CN" sz="20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建设部优秀房型</a:t>
          </a:r>
          <a:endParaRPr lang="en-US" altLang="zh-CN" sz="18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连续两年上海销售面积五十强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3430DF-4C48-4F8C-A6AE-52C79F547175}" type="parTrans" cxnId="{2FAF9EC5-6326-4C93-98B3-D3985287A2CF}">
      <dgm:prSet/>
      <dgm:spPr/>
      <dgm:t>
        <a:bodyPr/>
        <a:lstStyle/>
        <a:p>
          <a:endParaRPr lang="zh-CN" altLang="en-US"/>
        </a:p>
      </dgm:t>
    </dgm:pt>
    <dgm:pt modelId="{E4CDAF52-1088-4BA5-9970-FBDFF37A515B}" type="sibTrans" cxnId="{2FAF9EC5-6326-4C93-98B3-D3985287A2CF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zh-CN" altLang="en-US"/>
        </a:p>
      </dgm:t>
    </dgm:pt>
    <dgm:pt modelId="{5CCC456E-AD9F-4E40-965D-94343E94B866}" type="pres">
      <dgm:prSet presAssocID="{7561763A-5449-48D0-A3A6-1E7651D7469A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CN" altLang="en-US"/>
        </a:p>
      </dgm:t>
    </dgm:pt>
    <dgm:pt modelId="{48E3162A-9C40-4CC3-97F6-B916B68BC7F3}" type="pres">
      <dgm:prSet presAssocID="{89D5DD37-BDBD-4769-81FD-F97C400A8F52}" presName="text1" presStyleCnt="0"/>
      <dgm:spPr/>
      <dgm:t>
        <a:bodyPr/>
        <a:lstStyle/>
        <a:p>
          <a:endParaRPr lang="zh-CN" altLang="en-US"/>
        </a:p>
      </dgm:t>
    </dgm:pt>
    <dgm:pt modelId="{13DFF6D3-9A20-4BE4-AF23-0176BD94497F}" type="pres">
      <dgm:prSet presAssocID="{89D5DD37-BDBD-4769-81FD-F97C400A8F52}" presName="textRepeatNode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64744D-2E3F-4170-B7A7-E3BB4F4605D8}" type="pres">
      <dgm:prSet presAssocID="{89D5DD37-BDBD-4769-81FD-F97C400A8F52}" presName="textaccent1" presStyleCnt="0"/>
      <dgm:spPr/>
      <dgm:t>
        <a:bodyPr/>
        <a:lstStyle/>
        <a:p>
          <a:endParaRPr lang="zh-CN" altLang="en-US"/>
        </a:p>
      </dgm:t>
    </dgm:pt>
    <dgm:pt modelId="{5DE974FE-23EE-40C9-BC4B-F544663301F8}" type="pres">
      <dgm:prSet presAssocID="{89D5DD37-BDBD-4769-81FD-F97C400A8F52}" presName="accentRepeatNode" presStyleLbl="solidAlignAcc1" presStyleIdx="0" presStyleCnt="4"/>
      <dgm:spPr/>
      <dgm:t>
        <a:bodyPr/>
        <a:lstStyle/>
        <a:p>
          <a:endParaRPr lang="zh-CN" altLang="en-US"/>
        </a:p>
      </dgm:t>
    </dgm:pt>
    <dgm:pt modelId="{F2255189-87C6-489B-8D57-83570371549E}" type="pres">
      <dgm:prSet presAssocID="{EDA532D2-F14D-4F9B-B2D1-549F24DA0309}" presName="image1" presStyleCnt="0"/>
      <dgm:spPr/>
      <dgm:t>
        <a:bodyPr/>
        <a:lstStyle/>
        <a:p>
          <a:endParaRPr lang="zh-CN" altLang="en-US"/>
        </a:p>
      </dgm:t>
    </dgm:pt>
    <dgm:pt modelId="{6D91F2E6-9030-4432-AD56-41715FA2599B}" type="pres">
      <dgm:prSet presAssocID="{EDA532D2-F14D-4F9B-B2D1-549F24DA0309}" presName="imageRepeatNode" presStyleLbl="alignAcc1" presStyleIdx="0" presStyleCnt="2"/>
      <dgm:spPr/>
      <dgm:t>
        <a:bodyPr/>
        <a:lstStyle/>
        <a:p>
          <a:endParaRPr lang="zh-CN" altLang="en-US"/>
        </a:p>
      </dgm:t>
    </dgm:pt>
    <dgm:pt modelId="{3A9BAD74-0991-4223-BC00-6CE1C57372A6}" type="pres">
      <dgm:prSet presAssocID="{EDA532D2-F14D-4F9B-B2D1-549F24DA0309}" presName="imageaccent1" presStyleCnt="0"/>
      <dgm:spPr/>
      <dgm:t>
        <a:bodyPr/>
        <a:lstStyle/>
        <a:p>
          <a:endParaRPr lang="zh-CN" altLang="en-US"/>
        </a:p>
      </dgm:t>
    </dgm:pt>
    <dgm:pt modelId="{397EBA85-817A-4222-BDB3-3BBCE0449A87}" type="pres">
      <dgm:prSet presAssocID="{EDA532D2-F14D-4F9B-B2D1-549F24DA0309}" presName="accentRepeatNode" presStyleLbl="solidAlignAcc1" presStyleIdx="1" presStyleCnt="4"/>
      <dgm:spPr/>
      <dgm:t>
        <a:bodyPr/>
        <a:lstStyle/>
        <a:p>
          <a:endParaRPr lang="zh-CN" altLang="en-US"/>
        </a:p>
      </dgm:t>
    </dgm:pt>
    <dgm:pt modelId="{668B9EFF-A802-4913-81DE-C66D384933C6}" type="pres">
      <dgm:prSet presAssocID="{2606C1DE-C094-4FD0-9F9C-2DE4778929EA}" presName="text2" presStyleCnt="0"/>
      <dgm:spPr/>
      <dgm:t>
        <a:bodyPr/>
        <a:lstStyle/>
        <a:p>
          <a:endParaRPr lang="zh-CN" altLang="en-US"/>
        </a:p>
      </dgm:t>
    </dgm:pt>
    <dgm:pt modelId="{D9064943-3945-4AD5-B96D-79666B519392}" type="pres">
      <dgm:prSet presAssocID="{2606C1DE-C094-4FD0-9F9C-2DE4778929EA}" presName="textRepeatNode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16ADBB-6E61-4307-9553-DE7BC1517DF2}" type="pres">
      <dgm:prSet presAssocID="{2606C1DE-C094-4FD0-9F9C-2DE4778929EA}" presName="textaccent2" presStyleCnt="0"/>
      <dgm:spPr/>
      <dgm:t>
        <a:bodyPr/>
        <a:lstStyle/>
        <a:p>
          <a:endParaRPr lang="zh-CN" altLang="en-US"/>
        </a:p>
      </dgm:t>
    </dgm:pt>
    <dgm:pt modelId="{D38256F5-1E1C-4E62-8E69-4B2123393B43}" type="pres">
      <dgm:prSet presAssocID="{2606C1DE-C094-4FD0-9F9C-2DE4778929EA}" presName="accentRepeatNode" presStyleLbl="solidAlignAcc1" presStyleIdx="2" presStyleCnt="4"/>
      <dgm:spPr/>
      <dgm:t>
        <a:bodyPr/>
        <a:lstStyle/>
        <a:p>
          <a:endParaRPr lang="zh-CN" altLang="en-US"/>
        </a:p>
      </dgm:t>
    </dgm:pt>
    <dgm:pt modelId="{89AD279C-092B-40A2-8919-32292BFAA06E}" type="pres">
      <dgm:prSet presAssocID="{E4CDAF52-1088-4BA5-9970-FBDFF37A515B}" presName="image2" presStyleCnt="0"/>
      <dgm:spPr/>
      <dgm:t>
        <a:bodyPr/>
        <a:lstStyle/>
        <a:p>
          <a:endParaRPr lang="zh-CN" altLang="en-US"/>
        </a:p>
      </dgm:t>
    </dgm:pt>
    <dgm:pt modelId="{E780E3E7-426A-4311-BE2A-27D9344E8CBB}" type="pres">
      <dgm:prSet presAssocID="{E4CDAF52-1088-4BA5-9970-FBDFF37A515B}" presName="imageRepeatNode" presStyleLbl="alignAcc1" presStyleIdx="1" presStyleCnt="2"/>
      <dgm:spPr/>
      <dgm:t>
        <a:bodyPr/>
        <a:lstStyle/>
        <a:p>
          <a:endParaRPr lang="zh-CN" altLang="en-US"/>
        </a:p>
      </dgm:t>
    </dgm:pt>
    <dgm:pt modelId="{C9E8A25A-763B-4261-B4B4-C3FCE926BA91}" type="pres">
      <dgm:prSet presAssocID="{E4CDAF52-1088-4BA5-9970-FBDFF37A515B}" presName="imageaccent2" presStyleCnt="0"/>
      <dgm:spPr/>
      <dgm:t>
        <a:bodyPr/>
        <a:lstStyle/>
        <a:p>
          <a:endParaRPr lang="zh-CN" altLang="en-US"/>
        </a:p>
      </dgm:t>
    </dgm:pt>
    <dgm:pt modelId="{69D6F19C-D28F-4283-A472-F0CD39594478}" type="pres">
      <dgm:prSet presAssocID="{E4CDAF52-1088-4BA5-9970-FBDFF37A515B}" presName="accentRepeatNode" presStyleLbl="solidAlignAcc1" presStyleIdx="3" presStyleCnt="4"/>
      <dgm:spPr/>
      <dgm:t>
        <a:bodyPr/>
        <a:lstStyle/>
        <a:p>
          <a:endParaRPr lang="zh-CN" altLang="en-US"/>
        </a:p>
      </dgm:t>
    </dgm:pt>
  </dgm:ptLst>
  <dgm:cxnLst>
    <dgm:cxn modelId="{07F2DC4A-218B-483F-922D-9F4EBFC5C29B}" type="presOf" srcId="{7561763A-5449-48D0-A3A6-1E7651D7469A}" destId="{5CCC456E-AD9F-4E40-965D-94343E94B866}" srcOrd="0" destOrd="0" presId="urn:microsoft.com/office/officeart/2008/layout/HexagonCluster"/>
    <dgm:cxn modelId="{9D6DEDA8-8AF9-47C6-ADE5-EC27BF14C003}" type="presOf" srcId="{EDA532D2-F14D-4F9B-B2D1-549F24DA0309}" destId="{6D91F2E6-9030-4432-AD56-41715FA2599B}" srcOrd="0" destOrd="0" presId="urn:microsoft.com/office/officeart/2008/layout/HexagonCluster"/>
    <dgm:cxn modelId="{BDE1D772-738A-4E9A-983D-AA1DB07C9DF1}" type="presOf" srcId="{89D5DD37-BDBD-4769-81FD-F97C400A8F52}" destId="{13DFF6D3-9A20-4BE4-AF23-0176BD94497F}" srcOrd="0" destOrd="0" presId="urn:microsoft.com/office/officeart/2008/layout/HexagonCluster"/>
    <dgm:cxn modelId="{0B6168D6-67B4-44F7-8939-D47F65F1549E}" type="presOf" srcId="{E4CDAF52-1088-4BA5-9970-FBDFF37A515B}" destId="{E780E3E7-426A-4311-BE2A-27D9344E8CBB}" srcOrd="0" destOrd="0" presId="urn:microsoft.com/office/officeart/2008/layout/HexagonCluster"/>
    <dgm:cxn modelId="{5C30EA3F-9A4D-4427-91C7-F0E3E0696A21}" srcId="{7561763A-5449-48D0-A3A6-1E7651D7469A}" destId="{89D5DD37-BDBD-4769-81FD-F97C400A8F52}" srcOrd="0" destOrd="0" parTransId="{006283DF-A6AD-487A-8B20-11F787504128}" sibTransId="{EDA532D2-F14D-4F9B-B2D1-549F24DA0309}"/>
    <dgm:cxn modelId="{2FAF9EC5-6326-4C93-98B3-D3985287A2CF}" srcId="{7561763A-5449-48D0-A3A6-1E7651D7469A}" destId="{2606C1DE-C094-4FD0-9F9C-2DE4778929EA}" srcOrd="1" destOrd="0" parTransId="{503430DF-4C48-4F8C-A6AE-52C79F547175}" sibTransId="{E4CDAF52-1088-4BA5-9970-FBDFF37A515B}"/>
    <dgm:cxn modelId="{A363CDD9-68DF-45A3-8FC5-18F3627516F0}" type="presOf" srcId="{2606C1DE-C094-4FD0-9F9C-2DE4778929EA}" destId="{D9064943-3945-4AD5-B96D-79666B519392}" srcOrd="0" destOrd="0" presId="urn:microsoft.com/office/officeart/2008/layout/HexagonCluster"/>
    <dgm:cxn modelId="{1642F1EB-F999-4D9F-91DF-6EC3F6FE86FF}" type="presParOf" srcId="{5CCC456E-AD9F-4E40-965D-94343E94B866}" destId="{48E3162A-9C40-4CC3-97F6-B916B68BC7F3}" srcOrd="0" destOrd="0" presId="urn:microsoft.com/office/officeart/2008/layout/HexagonCluster"/>
    <dgm:cxn modelId="{2432ECBB-1704-4E4F-8CC9-EABBF9792BC2}" type="presParOf" srcId="{48E3162A-9C40-4CC3-97F6-B916B68BC7F3}" destId="{13DFF6D3-9A20-4BE4-AF23-0176BD94497F}" srcOrd="0" destOrd="0" presId="urn:microsoft.com/office/officeart/2008/layout/HexagonCluster"/>
    <dgm:cxn modelId="{04A01A0C-9F60-425F-91EB-67774139095C}" type="presParOf" srcId="{5CCC456E-AD9F-4E40-965D-94343E94B866}" destId="{D464744D-2E3F-4170-B7A7-E3BB4F4605D8}" srcOrd="1" destOrd="0" presId="urn:microsoft.com/office/officeart/2008/layout/HexagonCluster"/>
    <dgm:cxn modelId="{039D6670-3FC7-40C7-B184-6C104619979C}" type="presParOf" srcId="{D464744D-2E3F-4170-B7A7-E3BB4F4605D8}" destId="{5DE974FE-23EE-40C9-BC4B-F544663301F8}" srcOrd="0" destOrd="0" presId="urn:microsoft.com/office/officeart/2008/layout/HexagonCluster"/>
    <dgm:cxn modelId="{2128B11E-AA74-4C78-B757-1DB37CF291F6}" type="presParOf" srcId="{5CCC456E-AD9F-4E40-965D-94343E94B866}" destId="{F2255189-87C6-489B-8D57-83570371549E}" srcOrd="2" destOrd="0" presId="urn:microsoft.com/office/officeart/2008/layout/HexagonCluster"/>
    <dgm:cxn modelId="{155D0AEE-75E1-4BA1-91BC-EF010DD36C75}" type="presParOf" srcId="{F2255189-87C6-489B-8D57-83570371549E}" destId="{6D91F2E6-9030-4432-AD56-41715FA2599B}" srcOrd="0" destOrd="0" presId="urn:microsoft.com/office/officeart/2008/layout/HexagonCluster"/>
    <dgm:cxn modelId="{04F38E4E-0420-461B-87A6-B63E740F48EE}" type="presParOf" srcId="{5CCC456E-AD9F-4E40-965D-94343E94B866}" destId="{3A9BAD74-0991-4223-BC00-6CE1C57372A6}" srcOrd="3" destOrd="0" presId="urn:microsoft.com/office/officeart/2008/layout/HexagonCluster"/>
    <dgm:cxn modelId="{D23C63AB-0D1A-4E4B-A2E1-56847001F59F}" type="presParOf" srcId="{3A9BAD74-0991-4223-BC00-6CE1C57372A6}" destId="{397EBA85-817A-4222-BDB3-3BBCE0449A87}" srcOrd="0" destOrd="0" presId="urn:microsoft.com/office/officeart/2008/layout/HexagonCluster"/>
    <dgm:cxn modelId="{65093EC9-E7A6-449A-9A6C-881C8E424197}" type="presParOf" srcId="{5CCC456E-AD9F-4E40-965D-94343E94B866}" destId="{668B9EFF-A802-4913-81DE-C66D384933C6}" srcOrd="4" destOrd="0" presId="urn:microsoft.com/office/officeart/2008/layout/HexagonCluster"/>
    <dgm:cxn modelId="{8B1D0D39-6160-4E13-AA2D-316582F06153}" type="presParOf" srcId="{668B9EFF-A802-4913-81DE-C66D384933C6}" destId="{D9064943-3945-4AD5-B96D-79666B519392}" srcOrd="0" destOrd="0" presId="urn:microsoft.com/office/officeart/2008/layout/HexagonCluster"/>
    <dgm:cxn modelId="{4609E0F9-ED75-4E21-ABF8-639EDABDF142}" type="presParOf" srcId="{5CCC456E-AD9F-4E40-965D-94343E94B866}" destId="{F016ADBB-6E61-4307-9553-DE7BC1517DF2}" srcOrd="5" destOrd="0" presId="urn:microsoft.com/office/officeart/2008/layout/HexagonCluster"/>
    <dgm:cxn modelId="{C8086DB9-0A20-4461-BB00-823483221163}" type="presParOf" srcId="{F016ADBB-6E61-4307-9553-DE7BC1517DF2}" destId="{D38256F5-1E1C-4E62-8E69-4B2123393B43}" srcOrd="0" destOrd="0" presId="urn:microsoft.com/office/officeart/2008/layout/HexagonCluster"/>
    <dgm:cxn modelId="{4443C14C-4C9E-421C-A2E6-F11B270E3857}" type="presParOf" srcId="{5CCC456E-AD9F-4E40-965D-94343E94B866}" destId="{89AD279C-092B-40A2-8919-32292BFAA06E}" srcOrd="6" destOrd="0" presId="urn:microsoft.com/office/officeart/2008/layout/HexagonCluster"/>
    <dgm:cxn modelId="{4671DBDF-561F-4C40-A7F6-5A0CFCF2AE71}" type="presParOf" srcId="{89AD279C-092B-40A2-8919-32292BFAA06E}" destId="{E780E3E7-426A-4311-BE2A-27D9344E8CBB}" srcOrd="0" destOrd="0" presId="urn:microsoft.com/office/officeart/2008/layout/HexagonCluster"/>
    <dgm:cxn modelId="{F429FF11-8446-4007-814F-A87CA11F4F79}" type="presParOf" srcId="{5CCC456E-AD9F-4E40-965D-94343E94B866}" destId="{C9E8A25A-763B-4261-B4B4-C3FCE926BA91}" srcOrd="7" destOrd="0" presId="urn:microsoft.com/office/officeart/2008/layout/HexagonCluster"/>
    <dgm:cxn modelId="{050F6003-FF6A-4D17-98DF-0F9C3C604FFC}" type="presParOf" srcId="{C9E8A25A-763B-4261-B4B4-C3FCE926BA91}" destId="{69D6F19C-D28F-4283-A472-F0CD3959447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5E3CC3-B929-4AC1-B1B5-922EDBBE41DC}" type="doc">
      <dgm:prSet loTypeId="urn:microsoft.com/office/officeart/2005/8/layout/hList7#2" loCatId="list" qsTypeId="urn:microsoft.com/office/officeart/2005/8/quickstyle/simple1#5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E727E9FF-6148-4165-A87C-83F7681907D2}">
      <dgm:prSet phldrT="[文本]"/>
      <dgm:spPr/>
      <dgm:t>
        <a:bodyPr/>
        <a:lstStyle/>
        <a:p>
          <a:endParaRPr lang="en-US" altLang="zh-CN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b="1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保集湖州沃尔玛</a:t>
          </a:r>
          <a:endParaRPr lang="en-US" altLang="zh-CN" b="1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1.1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/1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年期</a:t>
          </a:r>
          <a:endParaRPr lang="en-US" altLang="zh-CN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委托贷款项目开发</a:t>
          </a:r>
          <a:endParaRPr lang="en-US" altLang="zh-CN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endParaRPr lang="zh-CN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111B83-7D8A-4BEC-A6C4-3F924DF36823}" type="parTrans" cxnId="{46030911-6EA2-4BDE-BC2C-112D70D06EB7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AACA77-987B-491D-8D70-164591A531C6}" type="sibTrans" cxnId="{46030911-6EA2-4BDE-BC2C-112D70D06EB7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5621E7-0320-4A50-ADF7-D424E1ECD0B1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保集金华外滩</a:t>
          </a:r>
          <a:endParaRPr lang="en-US" altLang="zh-CN" b="1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1.5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/6+6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月</a:t>
          </a:r>
          <a:endParaRPr lang="en-US" altLang="zh-CN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商业开发</a:t>
          </a:r>
          <a:endParaRPr lang="en-US" altLang="zh-CN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483D89-07B7-4C14-8513-24D646EA293B}" type="parTrans" cxnId="{8081855D-C713-4723-9F98-8EB76ABB2700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EC3DAB-DEBE-4C5F-8A1D-240C6BF881BE}" type="sibTrans" cxnId="{8081855D-C713-4723-9F98-8EB76ABB2700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446519-247C-425B-AC24-149A9B88D604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保集慈溪</a:t>
          </a:r>
          <a:endParaRPr lang="en-US" altLang="zh-CN" b="1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/6+6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月</a:t>
          </a:r>
          <a:endParaRPr lang="en-US" altLang="zh-CN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股权收购</a:t>
          </a:r>
          <a:endParaRPr lang="en-US" altLang="zh-CN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D979D5-48AB-4C08-9B4C-9922864A92F2}" type="parTrans" cxnId="{4C330FC3-334F-497B-9859-D5EEA1DE9127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7E8D57-0521-41C1-8808-E7F4A5099C02}" type="sibTrans" cxnId="{4C330FC3-334F-497B-9859-D5EEA1DE9127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B708A4D-0B1D-4FF4-ADCB-A30158F2741A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保集澜湾</a:t>
          </a:r>
          <a:endParaRPr lang="en-US" altLang="zh-CN" b="1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/6+3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月</a:t>
          </a:r>
          <a:endParaRPr lang="en-US" altLang="zh-CN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流动资金</a:t>
          </a:r>
          <a:endParaRPr lang="en-US" altLang="zh-CN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CF71B5-F95E-4E3E-B888-D4AEF8B6FEB6}" type="parTrans" cxnId="{D882891B-D7A4-46E1-B6F0-0A1C98C72F4E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932D0D-A39E-42B0-8DEF-8C5A86B21248}" type="sibTrans" cxnId="{D882891B-D7A4-46E1-B6F0-0A1C98C72F4E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10617B-7F28-42AE-A171-08E74E31EBF1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保集保障房</a:t>
          </a:r>
          <a:endParaRPr lang="en-US" altLang="zh-CN" b="1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1.3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/1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  <a:endParaRPr lang="en-US" altLang="zh-CN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工程一期尾款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F1CC3C-E285-411C-A935-3B16EAF42D23}" type="parTrans" cxnId="{D027CC52-44E5-408A-9DB8-861A6B2AE0FE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A45279-E2FB-49C1-A653-BDA3FBA8B65F}" type="sibTrans" cxnId="{D027CC52-44E5-408A-9DB8-861A6B2AE0FE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CC1CB9-2511-4E24-BBD2-9D32728DEDCE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</a:t>
          </a:r>
          <a:r>
            <a:rPr lang="zh-CN" altLang="en-US" b="1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企业投资</a:t>
          </a:r>
          <a:endParaRPr lang="en-US" altLang="zh-CN" b="1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1.9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/12+6</a:t>
          </a:r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月</a:t>
          </a:r>
          <a:endParaRPr lang="en-US" altLang="zh-CN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流动性补充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F1E5BB-3E54-48F5-80D2-1985257FB52C}" type="parTrans" cxnId="{AE15DC54-29EF-421C-8EF6-EA3BEBC090EA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775A56-CDA3-4DE4-9CF5-591192A21135}" type="sibTrans" cxnId="{AE15DC54-29EF-421C-8EF6-EA3BEBC090EA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F26562-01BB-4EB8-BE01-58FD08416BFE}" type="pres">
      <dgm:prSet presAssocID="{4E5E3CC3-B929-4AC1-B1B5-922EDBBE41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B03625D-41B7-42AB-9B58-91220BED2F89}" type="pres">
      <dgm:prSet presAssocID="{4E5E3CC3-B929-4AC1-B1B5-922EDBBE41DC}" presName="fgShape" presStyleLbl="fgShp" presStyleIdx="0" presStyleCnt="1" custScaleY="167129"/>
      <dgm:spPr/>
      <dgm:t>
        <a:bodyPr/>
        <a:lstStyle/>
        <a:p>
          <a:endParaRPr lang="zh-CN" altLang="en-US"/>
        </a:p>
      </dgm:t>
    </dgm:pt>
    <dgm:pt modelId="{22D7046E-52A0-411E-927C-28DB0159E84C}" type="pres">
      <dgm:prSet presAssocID="{4E5E3CC3-B929-4AC1-B1B5-922EDBBE41DC}" presName="linComp" presStyleCnt="0"/>
      <dgm:spPr/>
      <dgm:t>
        <a:bodyPr/>
        <a:lstStyle/>
        <a:p>
          <a:endParaRPr lang="zh-CN" altLang="en-US"/>
        </a:p>
      </dgm:t>
    </dgm:pt>
    <dgm:pt modelId="{C39063DF-EA21-416D-80E4-7EFA09D5D304}" type="pres">
      <dgm:prSet presAssocID="{E727E9FF-6148-4165-A87C-83F7681907D2}" presName="compNode" presStyleCnt="0"/>
      <dgm:spPr/>
      <dgm:t>
        <a:bodyPr/>
        <a:lstStyle/>
        <a:p>
          <a:endParaRPr lang="zh-CN" altLang="en-US"/>
        </a:p>
      </dgm:t>
    </dgm:pt>
    <dgm:pt modelId="{9F2DE1D6-70C8-4C1F-A334-678F12896749}" type="pres">
      <dgm:prSet presAssocID="{E727E9FF-6148-4165-A87C-83F7681907D2}" presName="bkgdShape" presStyleLbl="node1" presStyleIdx="0" presStyleCnt="6"/>
      <dgm:spPr/>
      <dgm:t>
        <a:bodyPr/>
        <a:lstStyle/>
        <a:p>
          <a:endParaRPr lang="zh-CN" altLang="en-US"/>
        </a:p>
      </dgm:t>
    </dgm:pt>
    <dgm:pt modelId="{C05F894D-E7B1-44E7-8EF0-D13FF6C14ED5}" type="pres">
      <dgm:prSet presAssocID="{E727E9FF-6148-4165-A87C-83F7681907D2}" presName="node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94A26A-5059-485F-915F-B59156E9B4AA}" type="pres">
      <dgm:prSet presAssocID="{E727E9FF-6148-4165-A87C-83F7681907D2}" presName="invisiNode" presStyleLbl="node1" presStyleIdx="0" presStyleCnt="6"/>
      <dgm:spPr/>
      <dgm:t>
        <a:bodyPr/>
        <a:lstStyle/>
        <a:p>
          <a:endParaRPr lang="zh-CN" altLang="en-US"/>
        </a:p>
      </dgm:t>
    </dgm:pt>
    <dgm:pt modelId="{65B5A934-EABB-4B70-BA48-874B20343291}" type="pres">
      <dgm:prSet presAssocID="{E727E9FF-6148-4165-A87C-83F7681907D2}" presName="imagNode" presStyleLbl="f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E5BAEA57-7E2C-4217-9E2D-70F115F13E3F}" type="pres">
      <dgm:prSet presAssocID="{79AACA77-987B-491D-8D70-164591A531C6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91867461-0047-4DF5-9E1B-7545CFE7BFD1}" type="pres">
      <dgm:prSet presAssocID="{C25621E7-0320-4A50-ADF7-D424E1ECD0B1}" presName="compNode" presStyleCnt="0"/>
      <dgm:spPr/>
      <dgm:t>
        <a:bodyPr/>
        <a:lstStyle/>
        <a:p>
          <a:endParaRPr lang="zh-CN" altLang="en-US"/>
        </a:p>
      </dgm:t>
    </dgm:pt>
    <dgm:pt modelId="{937F6BF9-6E1A-464A-A195-688A5A91583D}" type="pres">
      <dgm:prSet presAssocID="{C25621E7-0320-4A50-ADF7-D424E1ECD0B1}" presName="bkgdShape" presStyleLbl="node1" presStyleIdx="1" presStyleCnt="6"/>
      <dgm:spPr/>
      <dgm:t>
        <a:bodyPr/>
        <a:lstStyle/>
        <a:p>
          <a:endParaRPr lang="zh-CN" altLang="en-US"/>
        </a:p>
      </dgm:t>
    </dgm:pt>
    <dgm:pt modelId="{CB3696E4-102A-420A-A143-54E438148DC3}" type="pres">
      <dgm:prSet presAssocID="{C25621E7-0320-4A50-ADF7-D424E1ECD0B1}" presName="node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706C38-B7E6-4DAD-91B9-5B0F206196E9}" type="pres">
      <dgm:prSet presAssocID="{C25621E7-0320-4A50-ADF7-D424E1ECD0B1}" presName="invisiNode" presStyleLbl="node1" presStyleIdx="1" presStyleCnt="6"/>
      <dgm:spPr/>
      <dgm:t>
        <a:bodyPr/>
        <a:lstStyle/>
        <a:p>
          <a:endParaRPr lang="zh-CN" altLang="en-US"/>
        </a:p>
      </dgm:t>
    </dgm:pt>
    <dgm:pt modelId="{7014EDFF-70EB-433D-A048-C616D6C519E5}" type="pres">
      <dgm:prSet presAssocID="{C25621E7-0320-4A50-ADF7-D424E1ECD0B1}" presName="imagNode" presStyleLbl="fgImgPlace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67EF8A23-6867-4D2F-9194-CD93E5C08AC5}" type="pres">
      <dgm:prSet presAssocID="{80EC3DAB-DEBE-4C5F-8A1D-240C6BF881BE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8793701F-4604-4B53-B63B-60BF316CC05F}" type="pres">
      <dgm:prSet presAssocID="{E4446519-247C-425B-AC24-149A9B88D604}" presName="compNode" presStyleCnt="0"/>
      <dgm:spPr/>
      <dgm:t>
        <a:bodyPr/>
        <a:lstStyle/>
        <a:p>
          <a:endParaRPr lang="zh-CN" altLang="en-US"/>
        </a:p>
      </dgm:t>
    </dgm:pt>
    <dgm:pt modelId="{6FF537BC-908E-4508-A2C5-9D4BC9B3D623}" type="pres">
      <dgm:prSet presAssocID="{E4446519-247C-425B-AC24-149A9B88D604}" presName="bkgdShape" presStyleLbl="node1" presStyleIdx="2" presStyleCnt="6"/>
      <dgm:spPr/>
      <dgm:t>
        <a:bodyPr/>
        <a:lstStyle/>
        <a:p>
          <a:endParaRPr lang="zh-CN" altLang="en-US"/>
        </a:p>
      </dgm:t>
    </dgm:pt>
    <dgm:pt modelId="{B85161DB-2A89-41AA-A607-586997DBC901}" type="pres">
      <dgm:prSet presAssocID="{E4446519-247C-425B-AC24-149A9B88D604}" presName="node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AB3C87-6373-4267-9DE1-396C92066723}" type="pres">
      <dgm:prSet presAssocID="{E4446519-247C-425B-AC24-149A9B88D604}" presName="invisiNode" presStyleLbl="node1" presStyleIdx="2" presStyleCnt="6"/>
      <dgm:spPr/>
      <dgm:t>
        <a:bodyPr/>
        <a:lstStyle/>
        <a:p>
          <a:endParaRPr lang="zh-CN" altLang="en-US"/>
        </a:p>
      </dgm:t>
    </dgm:pt>
    <dgm:pt modelId="{59800849-C517-4A51-BF82-386287127B23}" type="pres">
      <dgm:prSet presAssocID="{E4446519-247C-425B-AC24-149A9B88D604}" presName="imagNode" presStyleLbl="f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F0CCFFAB-2AF8-454D-8D81-9054479FBE6F}" type="pres">
      <dgm:prSet presAssocID="{F37E8D57-0521-41C1-8808-E7F4A5099C02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58C06B51-B360-4283-9E99-5B48887D2F9F}" type="pres">
      <dgm:prSet presAssocID="{CB708A4D-0B1D-4FF4-ADCB-A30158F2741A}" presName="compNode" presStyleCnt="0"/>
      <dgm:spPr/>
      <dgm:t>
        <a:bodyPr/>
        <a:lstStyle/>
        <a:p>
          <a:endParaRPr lang="zh-CN" altLang="en-US"/>
        </a:p>
      </dgm:t>
    </dgm:pt>
    <dgm:pt modelId="{3111C43A-DF6F-4D62-AEE2-A75EF6B3FD04}" type="pres">
      <dgm:prSet presAssocID="{CB708A4D-0B1D-4FF4-ADCB-A30158F2741A}" presName="bkgdShape" presStyleLbl="node1" presStyleIdx="3" presStyleCnt="6"/>
      <dgm:spPr/>
      <dgm:t>
        <a:bodyPr/>
        <a:lstStyle/>
        <a:p>
          <a:endParaRPr lang="zh-CN" altLang="en-US"/>
        </a:p>
      </dgm:t>
    </dgm:pt>
    <dgm:pt modelId="{99E9FC6F-A6B8-4BD9-A078-DE6F99F1B2AA}" type="pres">
      <dgm:prSet presAssocID="{CB708A4D-0B1D-4FF4-ADCB-A30158F2741A}" presName="nodeT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0DC886-E224-4C1D-B3F9-A5D49084F0A4}" type="pres">
      <dgm:prSet presAssocID="{CB708A4D-0B1D-4FF4-ADCB-A30158F2741A}" presName="invisiNode" presStyleLbl="node1" presStyleIdx="3" presStyleCnt="6"/>
      <dgm:spPr/>
      <dgm:t>
        <a:bodyPr/>
        <a:lstStyle/>
        <a:p>
          <a:endParaRPr lang="zh-CN" altLang="en-US"/>
        </a:p>
      </dgm:t>
    </dgm:pt>
    <dgm:pt modelId="{43DE79FA-A623-4432-A99F-107EA70E1C9E}" type="pres">
      <dgm:prSet presAssocID="{CB708A4D-0B1D-4FF4-ADCB-A30158F2741A}" presName="imagNode" presStyleLbl="f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06412403-6586-4CDE-AE74-51BFAC514989}" type="pres">
      <dgm:prSet presAssocID="{93932D0D-A39E-42B0-8DEF-8C5A86B21248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284EFA02-055A-4196-B34C-1938B928DE35}" type="pres">
      <dgm:prSet presAssocID="{4610617B-7F28-42AE-A171-08E74E31EBF1}" presName="compNode" presStyleCnt="0"/>
      <dgm:spPr/>
      <dgm:t>
        <a:bodyPr/>
        <a:lstStyle/>
        <a:p>
          <a:endParaRPr lang="zh-CN" altLang="en-US"/>
        </a:p>
      </dgm:t>
    </dgm:pt>
    <dgm:pt modelId="{6D29D7B6-1AA2-4A44-B047-A357A0E32AC1}" type="pres">
      <dgm:prSet presAssocID="{4610617B-7F28-42AE-A171-08E74E31EBF1}" presName="bkgdShape" presStyleLbl="node1" presStyleIdx="4" presStyleCnt="6"/>
      <dgm:spPr/>
      <dgm:t>
        <a:bodyPr/>
        <a:lstStyle/>
        <a:p>
          <a:endParaRPr lang="zh-CN" altLang="en-US"/>
        </a:p>
      </dgm:t>
    </dgm:pt>
    <dgm:pt modelId="{E61257ED-2FB2-45D9-97B8-DB5BD64B389B}" type="pres">
      <dgm:prSet presAssocID="{4610617B-7F28-42AE-A171-08E74E31EBF1}" presName="nodeT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74BEB1-42D6-4506-BF00-3CD68EE99461}" type="pres">
      <dgm:prSet presAssocID="{4610617B-7F28-42AE-A171-08E74E31EBF1}" presName="invisiNode" presStyleLbl="node1" presStyleIdx="4" presStyleCnt="6"/>
      <dgm:spPr/>
      <dgm:t>
        <a:bodyPr/>
        <a:lstStyle/>
        <a:p>
          <a:endParaRPr lang="zh-CN" altLang="en-US"/>
        </a:p>
      </dgm:t>
    </dgm:pt>
    <dgm:pt modelId="{EB00D1A3-3727-4292-898D-D01D3DA4AB0A}" type="pres">
      <dgm:prSet presAssocID="{4610617B-7F28-42AE-A171-08E74E31EBF1}" presName="imagNode" presStyleLbl="f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E07485BA-6586-4E28-A289-CF193D8FC89D}" type="pres">
      <dgm:prSet presAssocID="{40A45279-E2FB-49C1-A653-BDA3FBA8B65F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849AA5DB-D54C-4775-B85D-649154E9B9DE}" type="pres">
      <dgm:prSet presAssocID="{69CC1CB9-2511-4E24-BBD2-9D32728DEDCE}" presName="compNode" presStyleCnt="0"/>
      <dgm:spPr/>
      <dgm:t>
        <a:bodyPr/>
        <a:lstStyle/>
        <a:p>
          <a:endParaRPr lang="zh-CN" altLang="en-US"/>
        </a:p>
      </dgm:t>
    </dgm:pt>
    <dgm:pt modelId="{3494D914-0E37-4E06-B58B-DC8F985224E6}" type="pres">
      <dgm:prSet presAssocID="{69CC1CB9-2511-4E24-BBD2-9D32728DEDCE}" presName="bkgdShape" presStyleLbl="node1" presStyleIdx="5" presStyleCnt="6"/>
      <dgm:spPr/>
      <dgm:t>
        <a:bodyPr/>
        <a:lstStyle/>
        <a:p>
          <a:endParaRPr lang="zh-CN" altLang="en-US"/>
        </a:p>
      </dgm:t>
    </dgm:pt>
    <dgm:pt modelId="{74714411-2C95-40DD-9141-EA0E1BD506E5}" type="pres">
      <dgm:prSet presAssocID="{69CC1CB9-2511-4E24-BBD2-9D32728DEDCE}" presName="node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B7F9DD-2571-45EA-9916-6F63D8DAD9AE}" type="pres">
      <dgm:prSet presAssocID="{69CC1CB9-2511-4E24-BBD2-9D32728DEDCE}" presName="invisiNode" presStyleLbl="node1" presStyleIdx="5" presStyleCnt="6"/>
      <dgm:spPr/>
      <dgm:t>
        <a:bodyPr/>
        <a:lstStyle/>
        <a:p>
          <a:endParaRPr lang="zh-CN" altLang="en-US"/>
        </a:p>
      </dgm:t>
    </dgm:pt>
    <dgm:pt modelId="{BD9B8908-337A-439C-A42F-4291F7BC99DC}" type="pres">
      <dgm:prSet presAssocID="{69CC1CB9-2511-4E24-BBD2-9D32728DEDCE}" presName="imagNode" presStyleLbl="f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46030911-6EA2-4BDE-BC2C-112D70D06EB7}" srcId="{4E5E3CC3-B929-4AC1-B1B5-922EDBBE41DC}" destId="{E727E9FF-6148-4165-A87C-83F7681907D2}" srcOrd="0" destOrd="0" parTransId="{FC111B83-7D8A-4BEC-A6C4-3F924DF36823}" sibTransId="{79AACA77-987B-491D-8D70-164591A531C6}"/>
    <dgm:cxn modelId="{4C330FC3-334F-497B-9859-D5EEA1DE9127}" srcId="{4E5E3CC3-B929-4AC1-B1B5-922EDBBE41DC}" destId="{E4446519-247C-425B-AC24-149A9B88D604}" srcOrd="2" destOrd="0" parTransId="{51D979D5-48AB-4C08-9B4C-9922864A92F2}" sibTransId="{F37E8D57-0521-41C1-8808-E7F4A5099C02}"/>
    <dgm:cxn modelId="{EBE0205E-8AF7-46BF-A29B-7C7BF3F53789}" type="presOf" srcId="{F37E8D57-0521-41C1-8808-E7F4A5099C02}" destId="{F0CCFFAB-2AF8-454D-8D81-9054479FBE6F}" srcOrd="0" destOrd="0" presId="urn:microsoft.com/office/officeart/2005/8/layout/hList7#2"/>
    <dgm:cxn modelId="{178BA8C3-082C-4C06-A916-8AD93216CB33}" type="presOf" srcId="{4E5E3CC3-B929-4AC1-B1B5-922EDBBE41DC}" destId="{20F26562-01BB-4EB8-BE01-58FD08416BFE}" srcOrd="0" destOrd="0" presId="urn:microsoft.com/office/officeart/2005/8/layout/hList7#2"/>
    <dgm:cxn modelId="{F0937B65-BF82-41EE-9017-44E577EE7D70}" type="presOf" srcId="{40A45279-E2FB-49C1-A653-BDA3FBA8B65F}" destId="{E07485BA-6586-4E28-A289-CF193D8FC89D}" srcOrd="0" destOrd="0" presId="urn:microsoft.com/office/officeart/2005/8/layout/hList7#2"/>
    <dgm:cxn modelId="{D027CC52-44E5-408A-9DB8-861A6B2AE0FE}" srcId="{4E5E3CC3-B929-4AC1-B1B5-922EDBBE41DC}" destId="{4610617B-7F28-42AE-A171-08E74E31EBF1}" srcOrd="4" destOrd="0" parTransId="{B6F1CC3C-E285-411C-A935-3B16EAF42D23}" sibTransId="{40A45279-E2FB-49C1-A653-BDA3FBA8B65F}"/>
    <dgm:cxn modelId="{D882891B-D7A4-46E1-B6F0-0A1C98C72F4E}" srcId="{4E5E3CC3-B929-4AC1-B1B5-922EDBBE41DC}" destId="{CB708A4D-0B1D-4FF4-ADCB-A30158F2741A}" srcOrd="3" destOrd="0" parTransId="{50CF71B5-F95E-4E3E-B888-D4AEF8B6FEB6}" sibTransId="{93932D0D-A39E-42B0-8DEF-8C5A86B21248}"/>
    <dgm:cxn modelId="{4BE22128-367B-4D32-88AB-8E5D4CBD08F6}" type="presOf" srcId="{4610617B-7F28-42AE-A171-08E74E31EBF1}" destId="{E61257ED-2FB2-45D9-97B8-DB5BD64B389B}" srcOrd="1" destOrd="0" presId="urn:microsoft.com/office/officeart/2005/8/layout/hList7#2"/>
    <dgm:cxn modelId="{26F05E14-0BB7-4495-BE4C-CF90EF95E0C5}" type="presOf" srcId="{E727E9FF-6148-4165-A87C-83F7681907D2}" destId="{C05F894D-E7B1-44E7-8EF0-D13FF6C14ED5}" srcOrd="1" destOrd="0" presId="urn:microsoft.com/office/officeart/2005/8/layout/hList7#2"/>
    <dgm:cxn modelId="{11BE51AE-A9A3-4317-940D-E294EAB71101}" type="presOf" srcId="{C25621E7-0320-4A50-ADF7-D424E1ECD0B1}" destId="{CB3696E4-102A-420A-A143-54E438148DC3}" srcOrd="1" destOrd="0" presId="urn:microsoft.com/office/officeart/2005/8/layout/hList7#2"/>
    <dgm:cxn modelId="{AE15DC54-29EF-421C-8EF6-EA3BEBC090EA}" srcId="{4E5E3CC3-B929-4AC1-B1B5-922EDBBE41DC}" destId="{69CC1CB9-2511-4E24-BBD2-9D32728DEDCE}" srcOrd="5" destOrd="0" parTransId="{0BF1E5BB-3E54-48F5-80D2-1985257FB52C}" sibTransId="{ED775A56-CDA3-4DE4-9CF5-591192A21135}"/>
    <dgm:cxn modelId="{38A9184B-1A1B-46A5-8A4E-3397E614431F}" type="presOf" srcId="{4610617B-7F28-42AE-A171-08E74E31EBF1}" destId="{6D29D7B6-1AA2-4A44-B047-A357A0E32AC1}" srcOrd="0" destOrd="0" presId="urn:microsoft.com/office/officeart/2005/8/layout/hList7#2"/>
    <dgm:cxn modelId="{11A4A88A-D91F-4AFA-A59C-81BFEB18109C}" type="presOf" srcId="{E4446519-247C-425B-AC24-149A9B88D604}" destId="{B85161DB-2A89-41AA-A607-586997DBC901}" srcOrd="1" destOrd="0" presId="urn:microsoft.com/office/officeart/2005/8/layout/hList7#2"/>
    <dgm:cxn modelId="{2B566DC4-A651-4223-9F0D-B164DD5435CA}" type="presOf" srcId="{80EC3DAB-DEBE-4C5F-8A1D-240C6BF881BE}" destId="{67EF8A23-6867-4D2F-9194-CD93E5C08AC5}" srcOrd="0" destOrd="0" presId="urn:microsoft.com/office/officeart/2005/8/layout/hList7#2"/>
    <dgm:cxn modelId="{FBBF7BD7-08DA-49C0-B100-BCABB99E747B}" type="presOf" srcId="{69CC1CB9-2511-4E24-BBD2-9D32728DEDCE}" destId="{74714411-2C95-40DD-9141-EA0E1BD506E5}" srcOrd="1" destOrd="0" presId="urn:microsoft.com/office/officeart/2005/8/layout/hList7#2"/>
    <dgm:cxn modelId="{E564DBC0-6466-45E8-AEBB-79D1736922C5}" type="presOf" srcId="{CB708A4D-0B1D-4FF4-ADCB-A30158F2741A}" destId="{3111C43A-DF6F-4D62-AEE2-A75EF6B3FD04}" srcOrd="0" destOrd="0" presId="urn:microsoft.com/office/officeart/2005/8/layout/hList7#2"/>
    <dgm:cxn modelId="{39A03AE7-DB40-412C-92BE-9F54D1253BA3}" type="presOf" srcId="{93932D0D-A39E-42B0-8DEF-8C5A86B21248}" destId="{06412403-6586-4CDE-AE74-51BFAC514989}" srcOrd="0" destOrd="0" presId="urn:microsoft.com/office/officeart/2005/8/layout/hList7#2"/>
    <dgm:cxn modelId="{A7BC2738-25AA-4BCE-985C-EBFD191959C1}" type="presOf" srcId="{69CC1CB9-2511-4E24-BBD2-9D32728DEDCE}" destId="{3494D914-0E37-4E06-B58B-DC8F985224E6}" srcOrd="0" destOrd="0" presId="urn:microsoft.com/office/officeart/2005/8/layout/hList7#2"/>
    <dgm:cxn modelId="{C7EDE40C-9028-4725-9D49-BCE8292B052D}" type="presOf" srcId="{E727E9FF-6148-4165-A87C-83F7681907D2}" destId="{9F2DE1D6-70C8-4C1F-A334-678F12896749}" srcOrd="0" destOrd="0" presId="urn:microsoft.com/office/officeart/2005/8/layout/hList7#2"/>
    <dgm:cxn modelId="{632B4CDF-EC1C-4D79-AFD3-32D835E554B7}" type="presOf" srcId="{79AACA77-987B-491D-8D70-164591A531C6}" destId="{E5BAEA57-7E2C-4217-9E2D-70F115F13E3F}" srcOrd="0" destOrd="0" presId="urn:microsoft.com/office/officeart/2005/8/layout/hList7#2"/>
    <dgm:cxn modelId="{B4537022-4536-4EDE-9397-C8B14249623D}" type="presOf" srcId="{E4446519-247C-425B-AC24-149A9B88D604}" destId="{6FF537BC-908E-4508-A2C5-9D4BC9B3D623}" srcOrd="0" destOrd="0" presId="urn:microsoft.com/office/officeart/2005/8/layout/hList7#2"/>
    <dgm:cxn modelId="{8081855D-C713-4723-9F98-8EB76ABB2700}" srcId="{4E5E3CC3-B929-4AC1-B1B5-922EDBBE41DC}" destId="{C25621E7-0320-4A50-ADF7-D424E1ECD0B1}" srcOrd="1" destOrd="0" parTransId="{5E483D89-07B7-4C14-8513-24D646EA293B}" sibTransId="{80EC3DAB-DEBE-4C5F-8A1D-240C6BF881BE}"/>
    <dgm:cxn modelId="{BA6F140B-4F6F-4603-A80E-FE87A5CEDFC8}" type="presOf" srcId="{CB708A4D-0B1D-4FF4-ADCB-A30158F2741A}" destId="{99E9FC6F-A6B8-4BD9-A078-DE6F99F1B2AA}" srcOrd="1" destOrd="0" presId="urn:microsoft.com/office/officeart/2005/8/layout/hList7#2"/>
    <dgm:cxn modelId="{4A61B725-BC0D-4ADF-9A93-BD2EF5646C90}" type="presOf" srcId="{C25621E7-0320-4A50-ADF7-D424E1ECD0B1}" destId="{937F6BF9-6E1A-464A-A195-688A5A91583D}" srcOrd="0" destOrd="0" presId="urn:microsoft.com/office/officeart/2005/8/layout/hList7#2"/>
    <dgm:cxn modelId="{9FCB1E66-EEDC-4D2A-AC59-83B4A6E9D362}" type="presParOf" srcId="{20F26562-01BB-4EB8-BE01-58FD08416BFE}" destId="{8B03625D-41B7-42AB-9B58-91220BED2F89}" srcOrd="0" destOrd="0" presId="urn:microsoft.com/office/officeart/2005/8/layout/hList7#2"/>
    <dgm:cxn modelId="{14F7F132-7572-4CA6-B81E-EB2122B14F34}" type="presParOf" srcId="{20F26562-01BB-4EB8-BE01-58FD08416BFE}" destId="{22D7046E-52A0-411E-927C-28DB0159E84C}" srcOrd="1" destOrd="0" presId="urn:microsoft.com/office/officeart/2005/8/layout/hList7#2"/>
    <dgm:cxn modelId="{C9616DE1-DCB8-49B4-BF0E-03DA07109F91}" type="presParOf" srcId="{22D7046E-52A0-411E-927C-28DB0159E84C}" destId="{C39063DF-EA21-416D-80E4-7EFA09D5D304}" srcOrd="0" destOrd="0" presId="urn:microsoft.com/office/officeart/2005/8/layout/hList7#2"/>
    <dgm:cxn modelId="{7F69F905-464E-4AA3-927A-877CD30AA809}" type="presParOf" srcId="{C39063DF-EA21-416D-80E4-7EFA09D5D304}" destId="{9F2DE1D6-70C8-4C1F-A334-678F12896749}" srcOrd="0" destOrd="0" presId="urn:microsoft.com/office/officeart/2005/8/layout/hList7#2"/>
    <dgm:cxn modelId="{CC1D1D2A-15CC-4A73-A658-9FA683E53771}" type="presParOf" srcId="{C39063DF-EA21-416D-80E4-7EFA09D5D304}" destId="{C05F894D-E7B1-44E7-8EF0-D13FF6C14ED5}" srcOrd="1" destOrd="0" presId="urn:microsoft.com/office/officeart/2005/8/layout/hList7#2"/>
    <dgm:cxn modelId="{813CA171-3E97-43D7-A235-F48B2A20C7C5}" type="presParOf" srcId="{C39063DF-EA21-416D-80E4-7EFA09D5D304}" destId="{D994A26A-5059-485F-915F-B59156E9B4AA}" srcOrd="2" destOrd="0" presId="urn:microsoft.com/office/officeart/2005/8/layout/hList7#2"/>
    <dgm:cxn modelId="{F5B2C9C1-648B-4B60-A8D7-C5B27661B0BA}" type="presParOf" srcId="{C39063DF-EA21-416D-80E4-7EFA09D5D304}" destId="{65B5A934-EABB-4B70-BA48-874B20343291}" srcOrd="3" destOrd="0" presId="urn:microsoft.com/office/officeart/2005/8/layout/hList7#2"/>
    <dgm:cxn modelId="{37766B3C-0CC6-446B-B353-59EED99FBF2A}" type="presParOf" srcId="{22D7046E-52A0-411E-927C-28DB0159E84C}" destId="{E5BAEA57-7E2C-4217-9E2D-70F115F13E3F}" srcOrd="1" destOrd="0" presId="urn:microsoft.com/office/officeart/2005/8/layout/hList7#2"/>
    <dgm:cxn modelId="{C0BC6854-352F-4654-AAD1-2148C6F85C6D}" type="presParOf" srcId="{22D7046E-52A0-411E-927C-28DB0159E84C}" destId="{91867461-0047-4DF5-9E1B-7545CFE7BFD1}" srcOrd="2" destOrd="0" presId="urn:microsoft.com/office/officeart/2005/8/layout/hList7#2"/>
    <dgm:cxn modelId="{0D9ABC6E-AE26-4CC3-A442-904480B1A09D}" type="presParOf" srcId="{91867461-0047-4DF5-9E1B-7545CFE7BFD1}" destId="{937F6BF9-6E1A-464A-A195-688A5A91583D}" srcOrd="0" destOrd="0" presId="urn:microsoft.com/office/officeart/2005/8/layout/hList7#2"/>
    <dgm:cxn modelId="{4A8EF99C-5422-4BCD-869C-E16D97C5C72E}" type="presParOf" srcId="{91867461-0047-4DF5-9E1B-7545CFE7BFD1}" destId="{CB3696E4-102A-420A-A143-54E438148DC3}" srcOrd="1" destOrd="0" presId="urn:microsoft.com/office/officeart/2005/8/layout/hList7#2"/>
    <dgm:cxn modelId="{B65FC422-7458-4661-9BCF-26DAB11A506C}" type="presParOf" srcId="{91867461-0047-4DF5-9E1B-7545CFE7BFD1}" destId="{B1706C38-B7E6-4DAD-91B9-5B0F206196E9}" srcOrd="2" destOrd="0" presId="urn:microsoft.com/office/officeart/2005/8/layout/hList7#2"/>
    <dgm:cxn modelId="{DFEE7014-14B2-4E3C-B4C5-5D4005E6CB00}" type="presParOf" srcId="{91867461-0047-4DF5-9E1B-7545CFE7BFD1}" destId="{7014EDFF-70EB-433D-A048-C616D6C519E5}" srcOrd="3" destOrd="0" presId="urn:microsoft.com/office/officeart/2005/8/layout/hList7#2"/>
    <dgm:cxn modelId="{A93C681E-E9BC-4698-85BA-4F992A544BA4}" type="presParOf" srcId="{22D7046E-52A0-411E-927C-28DB0159E84C}" destId="{67EF8A23-6867-4D2F-9194-CD93E5C08AC5}" srcOrd="3" destOrd="0" presId="urn:microsoft.com/office/officeart/2005/8/layout/hList7#2"/>
    <dgm:cxn modelId="{2BA7B68D-5907-4970-B14D-6150C18EC35B}" type="presParOf" srcId="{22D7046E-52A0-411E-927C-28DB0159E84C}" destId="{8793701F-4604-4B53-B63B-60BF316CC05F}" srcOrd="4" destOrd="0" presId="urn:microsoft.com/office/officeart/2005/8/layout/hList7#2"/>
    <dgm:cxn modelId="{ACBD912D-C315-468B-B6B5-097E9F7CA9B3}" type="presParOf" srcId="{8793701F-4604-4B53-B63B-60BF316CC05F}" destId="{6FF537BC-908E-4508-A2C5-9D4BC9B3D623}" srcOrd="0" destOrd="0" presId="urn:microsoft.com/office/officeart/2005/8/layout/hList7#2"/>
    <dgm:cxn modelId="{DF0BF748-AEC4-4084-B192-279A02ED1F7F}" type="presParOf" srcId="{8793701F-4604-4B53-B63B-60BF316CC05F}" destId="{B85161DB-2A89-41AA-A607-586997DBC901}" srcOrd="1" destOrd="0" presId="urn:microsoft.com/office/officeart/2005/8/layout/hList7#2"/>
    <dgm:cxn modelId="{6CF2DB45-DB20-4653-A5FB-09E27AE14915}" type="presParOf" srcId="{8793701F-4604-4B53-B63B-60BF316CC05F}" destId="{EBAB3C87-6373-4267-9DE1-396C92066723}" srcOrd="2" destOrd="0" presId="urn:microsoft.com/office/officeart/2005/8/layout/hList7#2"/>
    <dgm:cxn modelId="{C573BC0C-5E6F-4CBC-8986-A1A6725EE2AE}" type="presParOf" srcId="{8793701F-4604-4B53-B63B-60BF316CC05F}" destId="{59800849-C517-4A51-BF82-386287127B23}" srcOrd="3" destOrd="0" presId="urn:microsoft.com/office/officeart/2005/8/layout/hList7#2"/>
    <dgm:cxn modelId="{4F77CE66-7EB1-4B14-B67E-BB8F1E00C62D}" type="presParOf" srcId="{22D7046E-52A0-411E-927C-28DB0159E84C}" destId="{F0CCFFAB-2AF8-454D-8D81-9054479FBE6F}" srcOrd="5" destOrd="0" presId="urn:microsoft.com/office/officeart/2005/8/layout/hList7#2"/>
    <dgm:cxn modelId="{F2C096C4-9008-4012-9F3D-33EB549B1FF4}" type="presParOf" srcId="{22D7046E-52A0-411E-927C-28DB0159E84C}" destId="{58C06B51-B360-4283-9E99-5B48887D2F9F}" srcOrd="6" destOrd="0" presId="urn:microsoft.com/office/officeart/2005/8/layout/hList7#2"/>
    <dgm:cxn modelId="{B2DE4160-34E9-467E-8E80-0C6D4486EADE}" type="presParOf" srcId="{58C06B51-B360-4283-9E99-5B48887D2F9F}" destId="{3111C43A-DF6F-4D62-AEE2-A75EF6B3FD04}" srcOrd="0" destOrd="0" presId="urn:microsoft.com/office/officeart/2005/8/layout/hList7#2"/>
    <dgm:cxn modelId="{47ECCB6C-DC26-4E9A-91FB-3C5F3E8A44F4}" type="presParOf" srcId="{58C06B51-B360-4283-9E99-5B48887D2F9F}" destId="{99E9FC6F-A6B8-4BD9-A078-DE6F99F1B2AA}" srcOrd="1" destOrd="0" presId="urn:microsoft.com/office/officeart/2005/8/layout/hList7#2"/>
    <dgm:cxn modelId="{5F85A18C-F2FF-4226-B8C5-5B7599532D2E}" type="presParOf" srcId="{58C06B51-B360-4283-9E99-5B48887D2F9F}" destId="{4A0DC886-E224-4C1D-B3F9-A5D49084F0A4}" srcOrd="2" destOrd="0" presId="urn:microsoft.com/office/officeart/2005/8/layout/hList7#2"/>
    <dgm:cxn modelId="{9F6DBA9B-B265-442E-A8FD-80DC76051AE3}" type="presParOf" srcId="{58C06B51-B360-4283-9E99-5B48887D2F9F}" destId="{43DE79FA-A623-4432-A99F-107EA70E1C9E}" srcOrd="3" destOrd="0" presId="urn:microsoft.com/office/officeart/2005/8/layout/hList7#2"/>
    <dgm:cxn modelId="{59798AFA-8487-4716-9C88-D990A0319F60}" type="presParOf" srcId="{22D7046E-52A0-411E-927C-28DB0159E84C}" destId="{06412403-6586-4CDE-AE74-51BFAC514989}" srcOrd="7" destOrd="0" presId="urn:microsoft.com/office/officeart/2005/8/layout/hList7#2"/>
    <dgm:cxn modelId="{E6641804-B89E-4AB0-AD8C-C8C3C717526D}" type="presParOf" srcId="{22D7046E-52A0-411E-927C-28DB0159E84C}" destId="{284EFA02-055A-4196-B34C-1938B928DE35}" srcOrd="8" destOrd="0" presId="urn:microsoft.com/office/officeart/2005/8/layout/hList7#2"/>
    <dgm:cxn modelId="{8C3166E2-4EBF-45EF-A2C3-D97E8C2C453F}" type="presParOf" srcId="{284EFA02-055A-4196-B34C-1938B928DE35}" destId="{6D29D7B6-1AA2-4A44-B047-A357A0E32AC1}" srcOrd="0" destOrd="0" presId="urn:microsoft.com/office/officeart/2005/8/layout/hList7#2"/>
    <dgm:cxn modelId="{40C24BBD-11B6-4883-B465-1D3FE3C6C7E7}" type="presParOf" srcId="{284EFA02-055A-4196-B34C-1938B928DE35}" destId="{E61257ED-2FB2-45D9-97B8-DB5BD64B389B}" srcOrd="1" destOrd="0" presId="urn:microsoft.com/office/officeart/2005/8/layout/hList7#2"/>
    <dgm:cxn modelId="{5B47DE6F-347E-4DE4-ABBF-1CE9527FF345}" type="presParOf" srcId="{284EFA02-055A-4196-B34C-1938B928DE35}" destId="{9374BEB1-42D6-4506-BF00-3CD68EE99461}" srcOrd="2" destOrd="0" presId="urn:microsoft.com/office/officeart/2005/8/layout/hList7#2"/>
    <dgm:cxn modelId="{A52C2DA9-E1A5-466B-801C-6D9542710013}" type="presParOf" srcId="{284EFA02-055A-4196-B34C-1938B928DE35}" destId="{EB00D1A3-3727-4292-898D-D01D3DA4AB0A}" srcOrd="3" destOrd="0" presId="urn:microsoft.com/office/officeart/2005/8/layout/hList7#2"/>
    <dgm:cxn modelId="{AE2A17A4-5DD2-45FC-BD1C-B7C79D7403A7}" type="presParOf" srcId="{22D7046E-52A0-411E-927C-28DB0159E84C}" destId="{E07485BA-6586-4E28-A289-CF193D8FC89D}" srcOrd="9" destOrd="0" presId="urn:microsoft.com/office/officeart/2005/8/layout/hList7#2"/>
    <dgm:cxn modelId="{0D99557D-CB3A-42F4-B29B-43D8AF8F66C7}" type="presParOf" srcId="{22D7046E-52A0-411E-927C-28DB0159E84C}" destId="{849AA5DB-D54C-4775-B85D-649154E9B9DE}" srcOrd="10" destOrd="0" presId="urn:microsoft.com/office/officeart/2005/8/layout/hList7#2"/>
    <dgm:cxn modelId="{C35D5D29-DE1B-411E-9036-F387996CE972}" type="presParOf" srcId="{849AA5DB-D54C-4775-B85D-649154E9B9DE}" destId="{3494D914-0E37-4E06-B58B-DC8F985224E6}" srcOrd="0" destOrd="0" presId="urn:microsoft.com/office/officeart/2005/8/layout/hList7#2"/>
    <dgm:cxn modelId="{4FE35380-7DFE-459C-AE87-FED4B828B35F}" type="presParOf" srcId="{849AA5DB-D54C-4775-B85D-649154E9B9DE}" destId="{74714411-2C95-40DD-9141-EA0E1BD506E5}" srcOrd="1" destOrd="0" presId="urn:microsoft.com/office/officeart/2005/8/layout/hList7#2"/>
    <dgm:cxn modelId="{DFE81573-1A87-4B13-9163-8730738C52AC}" type="presParOf" srcId="{849AA5DB-D54C-4775-B85D-649154E9B9DE}" destId="{D6B7F9DD-2571-45EA-9916-6F63D8DAD9AE}" srcOrd="2" destOrd="0" presId="urn:microsoft.com/office/officeart/2005/8/layout/hList7#2"/>
    <dgm:cxn modelId="{EF013448-C243-4102-AC6C-C11919607246}" type="presParOf" srcId="{849AA5DB-D54C-4775-B85D-649154E9B9DE}" destId="{BD9B8908-337A-439C-A42F-4291F7BC99DC}" srcOrd="3" destOrd="0" presId="urn:microsoft.com/office/officeart/2005/8/layout/hList7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FF6D3-9A20-4BE4-AF23-0176BD94497F}">
      <dsp:nvSpPr>
        <dsp:cNvPr id="0" name=""/>
        <dsp:cNvSpPr/>
      </dsp:nvSpPr>
      <dsp:spPr>
        <a:xfrm>
          <a:off x="2310842" y="1109240"/>
          <a:ext cx="2387750" cy="205911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kern="12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保集澜湾</a:t>
          </a: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2013</a:t>
          </a: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国际化品质住宅奖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81414" y="1428808"/>
        <a:ext cx="1646606" cy="1419975"/>
      </dsp:txXfrm>
    </dsp:sp>
    <dsp:sp modelId="{5DE974FE-23EE-40C9-BC4B-F544663301F8}">
      <dsp:nvSpPr>
        <dsp:cNvPr id="0" name=""/>
        <dsp:cNvSpPr/>
      </dsp:nvSpPr>
      <dsp:spPr>
        <a:xfrm>
          <a:off x="2385407" y="2018557"/>
          <a:ext cx="278989" cy="24079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1F2E6-9030-4432-AD56-41715FA2599B}">
      <dsp:nvSpPr>
        <dsp:cNvPr id="0" name=""/>
        <dsp:cNvSpPr/>
      </dsp:nvSpPr>
      <dsp:spPr>
        <a:xfrm>
          <a:off x="314347" y="0"/>
          <a:ext cx="2387750" cy="205911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EBA85-817A-4222-BDB3-3BBCE0449A87}">
      <dsp:nvSpPr>
        <dsp:cNvPr id="0" name=""/>
        <dsp:cNvSpPr/>
      </dsp:nvSpPr>
      <dsp:spPr>
        <a:xfrm>
          <a:off x="1941369" y="1774910"/>
          <a:ext cx="278989" cy="24079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64943-3945-4AD5-B96D-79666B519392}">
      <dsp:nvSpPr>
        <dsp:cNvPr id="0" name=""/>
        <dsp:cNvSpPr/>
      </dsp:nvSpPr>
      <dsp:spPr>
        <a:xfrm>
          <a:off x="4308175" y="0"/>
          <a:ext cx="2387750" cy="2059111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b="1" kern="12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金华保集半岛</a:t>
          </a:r>
          <a:r>
            <a:rPr lang="en-US" altLang="zh-CN" sz="2000" b="1" kern="12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国家建设部评选康居示范工程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78747" y="319568"/>
        <a:ext cx="1646606" cy="1419975"/>
      </dsp:txXfrm>
    </dsp:sp>
    <dsp:sp modelId="{D38256F5-1E1C-4E62-8E69-4B2123393B43}">
      <dsp:nvSpPr>
        <dsp:cNvPr id="0" name=""/>
        <dsp:cNvSpPr/>
      </dsp:nvSpPr>
      <dsp:spPr>
        <a:xfrm>
          <a:off x="5935197" y="1774910"/>
          <a:ext cx="278989" cy="24079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0E3E7-426A-4311-BE2A-27D9344E8CBB}">
      <dsp:nvSpPr>
        <dsp:cNvPr id="0" name=""/>
        <dsp:cNvSpPr/>
      </dsp:nvSpPr>
      <dsp:spPr>
        <a:xfrm>
          <a:off x="6304670" y="1109240"/>
          <a:ext cx="2387750" cy="205911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6F19C-D28F-4283-A472-F0CD39594478}">
      <dsp:nvSpPr>
        <dsp:cNvPr id="0" name=""/>
        <dsp:cNvSpPr/>
      </dsp:nvSpPr>
      <dsp:spPr>
        <a:xfrm>
          <a:off x="6379235" y="2018557"/>
          <a:ext cx="278989" cy="24079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FF6D3-9A20-4BE4-AF23-0176BD94497F}">
      <dsp:nvSpPr>
        <dsp:cNvPr id="0" name=""/>
        <dsp:cNvSpPr/>
      </dsp:nvSpPr>
      <dsp:spPr>
        <a:xfrm>
          <a:off x="2310842" y="1109240"/>
          <a:ext cx="2387750" cy="2059111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6670" rIns="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100" kern="12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保集欧郡</a:t>
          </a:r>
          <a:r>
            <a:rPr lang="en-US" altLang="zh-CN" sz="2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第七届房展会上海十大人居典范</a:t>
          </a:r>
          <a:endParaRPr lang="zh-CN" altLang="en-US" sz="2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81414" y="1428808"/>
        <a:ext cx="1646606" cy="1419975"/>
      </dsp:txXfrm>
    </dsp:sp>
    <dsp:sp modelId="{5DE974FE-23EE-40C9-BC4B-F544663301F8}">
      <dsp:nvSpPr>
        <dsp:cNvPr id="0" name=""/>
        <dsp:cNvSpPr/>
      </dsp:nvSpPr>
      <dsp:spPr>
        <a:xfrm>
          <a:off x="2385407" y="2018557"/>
          <a:ext cx="278989" cy="24079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1F2E6-9030-4432-AD56-41715FA2599B}">
      <dsp:nvSpPr>
        <dsp:cNvPr id="0" name=""/>
        <dsp:cNvSpPr/>
      </dsp:nvSpPr>
      <dsp:spPr>
        <a:xfrm>
          <a:off x="314347" y="0"/>
          <a:ext cx="2387750" cy="205911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EBA85-817A-4222-BDB3-3BBCE0449A87}">
      <dsp:nvSpPr>
        <dsp:cNvPr id="0" name=""/>
        <dsp:cNvSpPr/>
      </dsp:nvSpPr>
      <dsp:spPr>
        <a:xfrm>
          <a:off x="1941369" y="1774910"/>
          <a:ext cx="278989" cy="24079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64943-3945-4AD5-B96D-79666B519392}">
      <dsp:nvSpPr>
        <dsp:cNvPr id="0" name=""/>
        <dsp:cNvSpPr/>
      </dsp:nvSpPr>
      <dsp:spPr>
        <a:xfrm>
          <a:off x="4308175" y="0"/>
          <a:ext cx="2387750" cy="2059111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【</a:t>
          </a:r>
          <a:r>
            <a:rPr lang="zh-CN" altLang="en-US" sz="2000" kern="12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保集三泉</a:t>
          </a:r>
          <a:r>
            <a:rPr lang="en-US" altLang="zh-CN" sz="2000" kern="1200" dirty="0" smtClean="0">
              <a:solidFill>
                <a:srgbClr val="8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】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建设部优秀房型</a:t>
          </a:r>
          <a:endParaRPr lang="en-US" altLang="zh-CN" sz="18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连续两年上海销售面积五十强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78747" y="319568"/>
        <a:ext cx="1646606" cy="1419975"/>
      </dsp:txXfrm>
    </dsp:sp>
    <dsp:sp modelId="{D38256F5-1E1C-4E62-8E69-4B2123393B43}">
      <dsp:nvSpPr>
        <dsp:cNvPr id="0" name=""/>
        <dsp:cNvSpPr/>
      </dsp:nvSpPr>
      <dsp:spPr>
        <a:xfrm>
          <a:off x="5935197" y="1774910"/>
          <a:ext cx="278989" cy="24079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0E3E7-426A-4311-BE2A-27D9344E8CBB}">
      <dsp:nvSpPr>
        <dsp:cNvPr id="0" name=""/>
        <dsp:cNvSpPr/>
      </dsp:nvSpPr>
      <dsp:spPr>
        <a:xfrm>
          <a:off x="6304670" y="1109240"/>
          <a:ext cx="2387750" cy="205911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D6F19C-D28F-4283-A472-F0CD39594478}">
      <dsp:nvSpPr>
        <dsp:cNvPr id="0" name=""/>
        <dsp:cNvSpPr/>
      </dsp:nvSpPr>
      <dsp:spPr>
        <a:xfrm>
          <a:off x="6379235" y="2018557"/>
          <a:ext cx="278989" cy="24079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DE1D6-70C8-4C1F-A334-678F12896749}">
      <dsp:nvSpPr>
        <dsp:cNvPr id="0" name=""/>
        <dsp:cNvSpPr/>
      </dsp:nvSpPr>
      <dsp:spPr>
        <a:xfrm>
          <a:off x="136" y="-878"/>
          <a:ext cx="1821321" cy="50695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7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保集湖州沃尔玛</a:t>
          </a:r>
          <a:endParaRPr lang="en-US" altLang="zh-CN" sz="1700" b="1" kern="1200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1.1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/1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年期</a:t>
          </a:r>
          <a:endParaRPr lang="en-US" altLang="zh-CN" sz="17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委托贷款项目开发</a:t>
          </a:r>
          <a:endParaRPr lang="en-US" altLang="zh-CN" sz="17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6" y="2026937"/>
        <a:ext cx="1821321" cy="2027816"/>
      </dsp:txXfrm>
    </dsp:sp>
    <dsp:sp modelId="{65B5A934-EABB-4B70-BA48-874B20343291}">
      <dsp:nvSpPr>
        <dsp:cNvPr id="0" name=""/>
        <dsp:cNvSpPr/>
      </dsp:nvSpPr>
      <dsp:spPr>
        <a:xfrm>
          <a:off x="66718" y="303293"/>
          <a:ext cx="1688157" cy="168815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F6BF9-6E1A-464A-A195-688A5A91583D}">
      <dsp:nvSpPr>
        <dsp:cNvPr id="0" name=""/>
        <dsp:cNvSpPr/>
      </dsp:nvSpPr>
      <dsp:spPr>
        <a:xfrm>
          <a:off x="1876097" y="-878"/>
          <a:ext cx="1821321" cy="5069541"/>
        </a:xfrm>
        <a:prstGeom prst="roundRect">
          <a:avLst>
            <a:gd name="adj" fmla="val 10000"/>
          </a:avLst>
        </a:prstGeom>
        <a:solidFill>
          <a:schemeClr val="accent2">
            <a:hueOff val="-502642"/>
            <a:satOff val="-20000"/>
            <a:lumOff val="1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保集金华外滩</a:t>
          </a:r>
          <a:endParaRPr lang="en-US" altLang="zh-CN" sz="1700" b="1" kern="1200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1.5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/6+6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月</a:t>
          </a:r>
          <a:endParaRPr lang="en-US" altLang="zh-CN" sz="17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商业开发</a:t>
          </a:r>
          <a:endParaRPr lang="en-US" altLang="zh-CN" sz="17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76097" y="2026937"/>
        <a:ext cx="1821321" cy="2027816"/>
      </dsp:txXfrm>
    </dsp:sp>
    <dsp:sp modelId="{7014EDFF-70EB-433D-A048-C616D6C519E5}">
      <dsp:nvSpPr>
        <dsp:cNvPr id="0" name=""/>
        <dsp:cNvSpPr/>
      </dsp:nvSpPr>
      <dsp:spPr>
        <a:xfrm>
          <a:off x="1942679" y="303293"/>
          <a:ext cx="1688157" cy="168815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537BC-908E-4508-A2C5-9D4BC9B3D623}">
      <dsp:nvSpPr>
        <dsp:cNvPr id="0" name=""/>
        <dsp:cNvSpPr/>
      </dsp:nvSpPr>
      <dsp:spPr>
        <a:xfrm>
          <a:off x="3752058" y="-878"/>
          <a:ext cx="1821321" cy="5069541"/>
        </a:xfrm>
        <a:prstGeom prst="roundRect">
          <a:avLst>
            <a:gd name="adj" fmla="val 10000"/>
          </a:avLst>
        </a:prstGeom>
        <a:solidFill>
          <a:schemeClr val="accent2">
            <a:hueOff val="-1005283"/>
            <a:satOff val="-40000"/>
            <a:lumOff val="2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保集慈溪</a:t>
          </a:r>
          <a:endParaRPr lang="en-US" altLang="zh-CN" sz="1700" b="1" kern="1200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/6+6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月</a:t>
          </a:r>
          <a:endParaRPr lang="en-US" altLang="zh-CN" sz="17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股权收购</a:t>
          </a:r>
          <a:endParaRPr lang="en-US" altLang="zh-CN" sz="17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52058" y="2026937"/>
        <a:ext cx="1821321" cy="2027816"/>
      </dsp:txXfrm>
    </dsp:sp>
    <dsp:sp modelId="{59800849-C517-4A51-BF82-386287127B23}">
      <dsp:nvSpPr>
        <dsp:cNvPr id="0" name=""/>
        <dsp:cNvSpPr/>
      </dsp:nvSpPr>
      <dsp:spPr>
        <a:xfrm>
          <a:off x="3818640" y="303293"/>
          <a:ext cx="1688157" cy="168815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1C43A-DF6F-4D62-AEE2-A75EF6B3FD04}">
      <dsp:nvSpPr>
        <dsp:cNvPr id="0" name=""/>
        <dsp:cNvSpPr/>
      </dsp:nvSpPr>
      <dsp:spPr>
        <a:xfrm>
          <a:off x="5628019" y="-878"/>
          <a:ext cx="1821321" cy="5069541"/>
        </a:xfrm>
        <a:prstGeom prst="roundRect">
          <a:avLst>
            <a:gd name="adj" fmla="val 10000"/>
          </a:avLst>
        </a:prstGeom>
        <a:solidFill>
          <a:schemeClr val="accent2">
            <a:hueOff val="-1507925"/>
            <a:satOff val="-60000"/>
            <a:lumOff val="3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保集澜湾</a:t>
          </a:r>
          <a:endParaRPr lang="en-US" altLang="zh-CN" sz="1700" b="1" kern="1200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/6+3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月</a:t>
          </a:r>
          <a:endParaRPr lang="en-US" altLang="zh-CN" sz="17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流动资金</a:t>
          </a:r>
          <a:endParaRPr lang="en-US" altLang="zh-CN" sz="17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28019" y="2026937"/>
        <a:ext cx="1821321" cy="2027816"/>
      </dsp:txXfrm>
    </dsp:sp>
    <dsp:sp modelId="{43DE79FA-A623-4432-A99F-107EA70E1C9E}">
      <dsp:nvSpPr>
        <dsp:cNvPr id="0" name=""/>
        <dsp:cNvSpPr/>
      </dsp:nvSpPr>
      <dsp:spPr>
        <a:xfrm>
          <a:off x="5694601" y="303293"/>
          <a:ext cx="1688157" cy="1688157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9D7B6-1AA2-4A44-B047-A357A0E32AC1}">
      <dsp:nvSpPr>
        <dsp:cNvPr id="0" name=""/>
        <dsp:cNvSpPr/>
      </dsp:nvSpPr>
      <dsp:spPr>
        <a:xfrm>
          <a:off x="7503980" y="-878"/>
          <a:ext cx="1821321" cy="5069541"/>
        </a:xfrm>
        <a:prstGeom prst="roundRect">
          <a:avLst>
            <a:gd name="adj" fmla="val 10000"/>
          </a:avLst>
        </a:prstGeom>
        <a:solidFill>
          <a:schemeClr val="accent2">
            <a:hueOff val="-2010566"/>
            <a:satOff val="-80000"/>
            <a:lumOff val="5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保集保障房</a:t>
          </a:r>
          <a:endParaRPr lang="en-US" altLang="zh-CN" sz="1700" b="1" kern="1200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1.3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/1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年</a:t>
          </a:r>
          <a:endParaRPr lang="en-US" altLang="zh-CN" sz="17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工程一期尾款</a:t>
          </a:r>
          <a:endParaRPr lang="zh-CN" altLang="en-US" sz="17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503980" y="2026937"/>
        <a:ext cx="1821321" cy="2027816"/>
      </dsp:txXfrm>
    </dsp:sp>
    <dsp:sp modelId="{EB00D1A3-3727-4292-898D-D01D3DA4AB0A}">
      <dsp:nvSpPr>
        <dsp:cNvPr id="0" name=""/>
        <dsp:cNvSpPr/>
      </dsp:nvSpPr>
      <dsp:spPr>
        <a:xfrm>
          <a:off x="7570562" y="303293"/>
          <a:ext cx="1688157" cy="1688157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4D914-0E37-4E06-B58B-DC8F985224E6}">
      <dsp:nvSpPr>
        <dsp:cNvPr id="0" name=""/>
        <dsp:cNvSpPr/>
      </dsp:nvSpPr>
      <dsp:spPr>
        <a:xfrm>
          <a:off x="9379941" y="-878"/>
          <a:ext cx="1821321" cy="5069541"/>
        </a:xfrm>
        <a:prstGeom prst="roundRect">
          <a:avLst>
            <a:gd name="adj" fmla="val 10000"/>
          </a:avLst>
        </a:prstGeom>
        <a:solidFill>
          <a:schemeClr val="accent2">
            <a:hueOff val="-2513208"/>
            <a:satOff val="-100000"/>
            <a:lumOff val="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保集</a:t>
          </a:r>
          <a:r>
            <a:rPr lang="zh-CN" altLang="en-US" sz="1700" b="1" kern="1200" dirty="0" smtClean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企业投资</a:t>
          </a:r>
          <a:endParaRPr lang="en-US" altLang="zh-CN" sz="1700" b="1" kern="1200" dirty="0" smtClean="0">
            <a:solidFill>
              <a:srgbClr val="203864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1.9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亿</a:t>
          </a:r>
          <a:r>
            <a:rPr lang="en-US" altLang="zh-CN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/12+6</a:t>
          </a: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月</a:t>
          </a:r>
          <a:endParaRPr lang="en-US" altLang="zh-CN" sz="17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流动性补充</a:t>
          </a:r>
          <a:endParaRPr lang="zh-CN" altLang="en-US" sz="17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379941" y="2026937"/>
        <a:ext cx="1821321" cy="2027816"/>
      </dsp:txXfrm>
    </dsp:sp>
    <dsp:sp modelId="{BD9B8908-337A-439C-A42F-4291F7BC99DC}">
      <dsp:nvSpPr>
        <dsp:cNvPr id="0" name=""/>
        <dsp:cNvSpPr/>
      </dsp:nvSpPr>
      <dsp:spPr>
        <a:xfrm>
          <a:off x="9446523" y="303293"/>
          <a:ext cx="1688157" cy="1688157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3625D-41B7-42AB-9B58-91220BED2F89}">
      <dsp:nvSpPr>
        <dsp:cNvPr id="0" name=""/>
        <dsp:cNvSpPr/>
      </dsp:nvSpPr>
      <dsp:spPr>
        <a:xfrm>
          <a:off x="448055" y="3799518"/>
          <a:ext cx="10305287" cy="1270900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#2">
  <dgm:title val=""/>
  <dgm:desc val=""/>
  <dgm:catLst>
    <dgm:cat type="list" pri="12000"/>
    <dgm:cat type="process" pri="20000"/>
    <dgm:cat type="relationship" pri="14000"/>
    <dgm:cat type="convert" pri="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624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30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0485-2846-4518-A018-78A1B2233EA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0485-2846-4518-A018-78A1B2233EA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0485-2846-4518-A018-78A1B2233EA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0485-2846-4518-A018-78A1B2233EA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0485-2846-4518-A018-78A1B2233EA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AB76A2CE-82D0-43F8-9080-B00444351D94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21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00700" y="1122363"/>
            <a:ext cx="6191250" cy="2387600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00700" y="3602038"/>
            <a:ext cx="619125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80808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32104" y="2708920"/>
            <a:ext cx="4752528" cy="701427"/>
          </a:xfrm>
        </p:spPr>
        <p:txBody>
          <a:bodyPr anchor="ctr" anchorCtr="0">
            <a:no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2104" y="3635711"/>
            <a:ext cx="4752528" cy="58537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9B9A6-FD3E-489E-B524-11745B82FE81}" type="datetime1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763200" y="1872000"/>
            <a:ext cx="7074000" cy="4050000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2248" y="0"/>
            <a:ext cx="12192000" cy="6858000"/>
          </a:xfrm>
          <a:prstGeom prst="rect">
            <a:avLst/>
          </a:prstGeom>
          <a:solidFill>
            <a:schemeClr val="tx1">
              <a:alpha val="28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 w="12700" cmpd="sng">
                <a:solidFill>
                  <a:srgbClr val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-26181" y="-19602"/>
            <a:ext cx="3848100" cy="4476750"/>
          </a:xfrm>
          <a:custGeom>
            <a:avLst/>
            <a:gdLst>
              <a:gd name="connsiteX0" fmla="*/ 0 w 3848100"/>
              <a:gd name="connsiteY0" fmla="*/ 0 h 4476750"/>
              <a:gd name="connsiteX1" fmla="*/ 3848100 w 3848100"/>
              <a:gd name="connsiteY1" fmla="*/ 0 h 4476750"/>
              <a:gd name="connsiteX2" fmla="*/ 0 w 3848100"/>
              <a:gd name="connsiteY2" fmla="*/ 4476750 h 447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8100" h="4476750">
                <a:moveTo>
                  <a:pt x="0" y="0"/>
                </a:moveTo>
                <a:lnTo>
                  <a:pt x="3848100" y="0"/>
                </a:lnTo>
                <a:lnTo>
                  <a:pt x="0" y="4476750"/>
                </a:lnTo>
                <a:close/>
              </a:path>
            </a:pathLst>
          </a:custGeom>
          <a:solidFill>
            <a:schemeClr val="accent2">
              <a:alpha val="64000"/>
            </a:schemeClr>
          </a:solidFill>
          <a:ln>
            <a:solidFill>
              <a:srgbClr val="7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tIns="504000" bIns="0" rtlCol="0" anchor="t" anchorCtr="0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8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968698" y="2409723"/>
            <a:ext cx="10160000" cy="1625600"/>
          </a:xfrm>
          <a:custGeom>
            <a:avLst/>
            <a:gdLst>
              <a:gd name="connsiteX0" fmla="*/ 1174384 w 9112656"/>
              <a:gd name="connsiteY0" fmla="*/ 0 h 1625600"/>
              <a:gd name="connsiteX1" fmla="*/ 9112656 w 9112656"/>
              <a:gd name="connsiteY1" fmla="*/ 0 h 1625600"/>
              <a:gd name="connsiteX2" fmla="*/ 9112656 w 9112656"/>
              <a:gd name="connsiteY2" fmla="*/ 1625600 h 1625600"/>
              <a:gd name="connsiteX3" fmla="*/ 0 w 9112656"/>
              <a:gd name="connsiteY3" fmla="*/ 1625600 h 16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12656" h="1625600">
                <a:moveTo>
                  <a:pt x="1174384" y="0"/>
                </a:moveTo>
                <a:lnTo>
                  <a:pt x="9112656" y="0"/>
                </a:lnTo>
                <a:lnTo>
                  <a:pt x="9112656" y="1625600"/>
                </a:lnTo>
                <a:lnTo>
                  <a:pt x="0" y="162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4801" y="2408400"/>
            <a:ext cx="10159200" cy="1627200"/>
          </a:xfrm>
        </p:spPr>
        <p:txBody>
          <a:bodyPr rIns="90000" anchor="ctr" anchorCtr="0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任意多边形 8"/>
          <p:cNvSpPr/>
          <p:nvPr userDrawn="1"/>
        </p:nvSpPr>
        <p:spPr>
          <a:xfrm rot="10800000">
            <a:off x="8952640" y="2917360"/>
            <a:ext cx="3239360" cy="3940639"/>
          </a:xfrm>
          <a:custGeom>
            <a:avLst/>
            <a:gdLst>
              <a:gd name="connsiteX0" fmla="*/ 0 w 3848100"/>
              <a:gd name="connsiteY0" fmla="*/ 0 h 4476750"/>
              <a:gd name="connsiteX1" fmla="*/ 3848100 w 3848100"/>
              <a:gd name="connsiteY1" fmla="*/ 0 h 4476750"/>
              <a:gd name="connsiteX2" fmla="*/ 0 w 3848100"/>
              <a:gd name="connsiteY2" fmla="*/ 4476750 h 447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8100" h="4476750">
                <a:moveTo>
                  <a:pt x="0" y="0"/>
                </a:moveTo>
                <a:lnTo>
                  <a:pt x="3848100" y="0"/>
                </a:lnTo>
                <a:lnTo>
                  <a:pt x="0" y="4476750"/>
                </a:lnTo>
                <a:close/>
              </a:path>
            </a:pathLst>
          </a:cu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04000" tIns="504000" bIns="0" rtlCol="0" anchor="t" anchorCtr="0"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8800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cxnSp>
        <p:nvCxnSpPr>
          <p:cNvPr id="13" name="直线连接符 12"/>
          <p:cNvCxnSpPr/>
          <p:nvPr userDrawn="1"/>
        </p:nvCxnSpPr>
        <p:spPr>
          <a:xfrm flipV="1">
            <a:off x="-100592" y="-113174"/>
            <a:ext cx="3721884" cy="4350894"/>
          </a:xfrm>
          <a:prstGeom prst="line">
            <a:avLst/>
          </a:prstGeom>
          <a:ln w="38100" cmpd="dbl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 userDrawn="1"/>
        </p:nvCxnSpPr>
        <p:spPr>
          <a:xfrm flipV="1">
            <a:off x="-113165" y="-88024"/>
            <a:ext cx="3570997" cy="4174845"/>
          </a:xfrm>
          <a:prstGeom prst="line">
            <a:avLst/>
          </a:prstGeom>
          <a:ln w="98425" cmpd="thickThin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 userDrawn="1"/>
        </p:nvCxnSpPr>
        <p:spPr>
          <a:xfrm flipV="1">
            <a:off x="9215303" y="3319756"/>
            <a:ext cx="2976697" cy="3538244"/>
          </a:xfrm>
          <a:prstGeom prst="line">
            <a:avLst/>
          </a:prstGeom>
          <a:ln w="57150" cmpd="thickThin"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763200" y="1872000"/>
            <a:ext cx="7074000" cy="2109600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63200" y="3981600"/>
            <a:ext cx="7074000" cy="2109600"/>
          </a:xfrm>
        </p:spPr>
        <p:txBody>
          <a:bodyPr lIns="0" tIns="0" rIns="0" bIns="0"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800" y="0"/>
            <a:ext cx="10515600" cy="684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29539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119305"/>
            <a:ext cx="5157787" cy="368458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295393"/>
            <a:ext cx="5183188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119305"/>
            <a:ext cx="5183188" cy="368458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601600" y="1123200"/>
            <a:ext cx="6192000" cy="2386800"/>
          </a:xfrm>
        </p:spPr>
        <p:txBody>
          <a:bodyPr anchor="b" anchorCtr="0">
            <a:normAutofit/>
          </a:bodyPr>
          <a:lstStyle>
            <a:lvl1pPr>
              <a:defRPr sz="96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4800" y="0"/>
            <a:ext cx="10515600" cy="684000"/>
          </a:xfrm>
        </p:spPr>
        <p:txBody>
          <a:bodyPr anchor="ctr" anchorCtr="0">
            <a:normAutofit/>
          </a:bodyPr>
          <a:lstStyle>
            <a:lvl1pPr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1778400"/>
            <a:ext cx="7113600" cy="3999600"/>
          </a:xfr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113600" y="1778400"/>
            <a:ext cx="5079600" cy="4014000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72624" y="365125"/>
            <a:ext cx="1781175" cy="5811838"/>
          </a:xfrm>
        </p:spPr>
        <p:txBody>
          <a:bodyPr vert="eaVer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8591550" cy="5811838"/>
          </a:xfrm>
        </p:spPr>
        <p:txBody>
          <a:bodyPr vert="eaVert"/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EAA89-A888-4A99-BE1D-06745DABCAE7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55910" y="0"/>
            <a:ext cx="10515600" cy="6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972457"/>
            <a:ext cx="10515600" cy="520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</a:p>
          <a:p>
            <a:pPr lvl="2"/>
            <a:r>
              <a:rPr lang="zh-CN" altLang="en-US" sz="1800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EAA89-A888-4A99-BE1D-06745DABCAE7}" type="datetimeFigureOut">
              <a:rPr lang="zh-CN" altLang="en-US" smtClean="0"/>
              <a:t>16-12-13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FF3F2-0B74-4594-9551-4EBA652AC1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33333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7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3.xml"/><Relationship Id="rId12" Type="http://schemas.openxmlformats.org/officeDocument/2006/relationships/tags" Target="../tags/tag14.xml"/><Relationship Id="rId13" Type="http://schemas.openxmlformats.org/officeDocument/2006/relationships/tags" Target="../tags/tag15.xml"/><Relationship Id="rId14" Type="http://schemas.openxmlformats.org/officeDocument/2006/relationships/tags" Target="../tags/tag16.xml"/><Relationship Id="rId15" Type="http://schemas.openxmlformats.org/officeDocument/2006/relationships/tags" Target="../tags/tag17.xml"/><Relationship Id="rId16" Type="http://schemas.openxmlformats.org/officeDocument/2006/relationships/tags" Target="../tags/tag18.xml"/><Relationship Id="rId17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tags" Target="../tags/tag7.xml"/><Relationship Id="rId6" Type="http://schemas.openxmlformats.org/officeDocument/2006/relationships/tags" Target="../tags/tag8.xml"/><Relationship Id="rId7" Type="http://schemas.openxmlformats.org/officeDocument/2006/relationships/tags" Target="../tags/tag9.xml"/><Relationship Id="rId8" Type="http://schemas.openxmlformats.org/officeDocument/2006/relationships/tags" Target="../tags/tag10.xml"/><Relationship Id="rId9" Type="http://schemas.openxmlformats.org/officeDocument/2006/relationships/tags" Target="../tags/tag11.xml"/><Relationship Id="rId10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tags" Target="../tags/tag32.xml"/><Relationship Id="rId7" Type="http://schemas.openxmlformats.org/officeDocument/2006/relationships/tags" Target="../tags/tag33.xml"/><Relationship Id="rId8" Type="http://schemas.openxmlformats.org/officeDocument/2006/relationships/tags" Target="../tags/tag34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24.jpeg"/><Relationship Id="rId11" Type="http://schemas.openxmlformats.org/officeDocument/2006/relationships/image" Target="../media/image25.jpe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07966" y="2383251"/>
            <a:ext cx="10159200" cy="1627200"/>
          </a:xfrm>
          <a:prstGeom prst="rect">
            <a:avLst/>
          </a:prstGeom>
        </p:spPr>
        <p:txBody>
          <a:bodyPr vert="horz" lIns="91440" tIns="45720" rIns="9000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</a:lstStyle>
          <a:p>
            <a:r>
              <a:rPr lang="zh-CN" altLang="en-US" sz="4800" b="1" dirty="0"/>
              <a:t>钜洲保集优选私募基金</a:t>
            </a:r>
            <a:endParaRPr lang="zh-CN" altLang="en-US" sz="4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787900" y="6426835"/>
            <a:ext cx="3930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内部资料，不得转载或给第三方传阅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股权质押</a:t>
            </a:r>
            <a:r>
              <a:rPr lang="en-US" altLang="zh-CN" dirty="0" smtClean="0"/>
              <a:t>1</a:t>
            </a:r>
            <a:r>
              <a:rPr lang="zh-CN" altLang="en-US" dirty="0" smtClean="0"/>
              <a:t>－佳富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909353" y="5964314"/>
            <a:ext cx="10740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800000"/>
                </a:solidFill>
                <a:latin typeface="+mn-ea"/>
              </a:rPr>
              <a:t>裘东方夫妇将其持有的</a:t>
            </a:r>
            <a:r>
              <a:rPr lang="zh-CN" altLang="en-US" sz="2400" b="1" dirty="0" smtClean="0">
                <a:solidFill>
                  <a:srgbClr val="800000"/>
                </a:solidFill>
                <a:latin typeface="+mn-ea"/>
              </a:rPr>
              <a:t>佳富</a:t>
            </a:r>
            <a:r>
              <a:rPr lang="zh-CN" altLang="en-US" sz="2400" b="1" dirty="0" smtClean="0">
                <a:solidFill>
                  <a:srgbClr val="800000"/>
                </a:solidFill>
                <a:latin typeface="+mn-ea"/>
              </a:rPr>
              <a:t>投资</a:t>
            </a:r>
            <a:r>
              <a:rPr lang="en-US" altLang="zh-CN" sz="2400" b="1" dirty="0" smtClean="0">
                <a:solidFill>
                  <a:srgbClr val="800000"/>
                </a:solidFill>
                <a:latin typeface="+mn-ea"/>
              </a:rPr>
              <a:t>100%</a:t>
            </a:r>
            <a:r>
              <a:rPr lang="zh-CN" altLang="en-US" sz="2400" b="1" dirty="0" smtClean="0">
                <a:solidFill>
                  <a:srgbClr val="800000"/>
                </a:solidFill>
                <a:latin typeface="+mn-ea"/>
              </a:rPr>
              <a:t>股份质押给本基金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en-US" sz="2400" dirty="0" smtClean="0">
                <a:latin typeface="+mn-ea"/>
              </a:rPr>
              <a:t>为本次融资</a:t>
            </a:r>
            <a:r>
              <a:rPr lang="zh-CN" altLang="en-US" sz="2400" dirty="0" smtClean="0">
                <a:latin typeface="+mn-ea"/>
              </a:rPr>
              <a:t>提供</a:t>
            </a:r>
            <a:r>
              <a:rPr lang="zh-CN" altLang="en-US" sz="2400" dirty="0" smtClean="0">
                <a:latin typeface="+mn-ea"/>
              </a:rPr>
              <a:t>担保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9104" y="1506521"/>
            <a:ext cx="10176504" cy="4464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baseline="30000" dirty="0">
                <a:solidFill>
                  <a:srgbClr val="800000"/>
                </a:solidFill>
              </a:rPr>
              <a:t>上海佳富投资有限公司 </a:t>
            </a:r>
            <a:r>
              <a:rPr lang="zh-CN" altLang="en-US" sz="3200" baseline="30000" dirty="0">
                <a:latin typeface="+mn-ea"/>
              </a:rPr>
              <a:t>是由裘东方、</a:t>
            </a:r>
            <a:r>
              <a:rPr lang="zh-CN" altLang="en-US" sz="3200" baseline="30000" dirty="0" smtClean="0">
                <a:latin typeface="+mn-ea"/>
              </a:rPr>
              <a:t>黄坚夫妇</a:t>
            </a:r>
            <a:r>
              <a:rPr lang="zh-CN" altLang="en-US" sz="3200" baseline="30000" dirty="0" smtClean="0">
                <a:latin typeface="+mn-ea"/>
              </a:rPr>
              <a:t>于</a:t>
            </a:r>
            <a:r>
              <a:rPr lang="en-US" altLang="zh-CN" sz="3200" baseline="30000" dirty="0" smtClean="0">
                <a:latin typeface="+mn-ea"/>
              </a:rPr>
              <a:t>2010</a:t>
            </a:r>
            <a:r>
              <a:rPr lang="zh-CN" altLang="en-US" sz="3200" baseline="30000" dirty="0">
                <a:latin typeface="+mn-ea"/>
              </a:rPr>
              <a:t>年成立的投资公司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 smtClean="0">
                <a:latin typeface="+mn-ea"/>
              </a:rPr>
              <a:t>法定代表人裘东方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注册资本</a:t>
            </a:r>
            <a:r>
              <a:rPr lang="en-US" altLang="zh-CN" sz="3200" baseline="30000" dirty="0">
                <a:latin typeface="+mn-ea"/>
              </a:rPr>
              <a:t>23000</a:t>
            </a:r>
            <a:r>
              <a:rPr lang="zh-CN" altLang="en-US" sz="3200" baseline="30000" dirty="0">
                <a:latin typeface="+mn-ea"/>
              </a:rPr>
              <a:t>万元。经营范围为</a:t>
            </a:r>
            <a:r>
              <a:rPr lang="en-US" altLang="zh-CN" sz="3200" baseline="30000" dirty="0">
                <a:latin typeface="+mn-ea"/>
              </a:rPr>
              <a:t>:</a:t>
            </a:r>
            <a:r>
              <a:rPr lang="zh-CN" altLang="en-US" sz="3200" baseline="30000" dirty="0">
                <a:latin typeface="+mn-ea"/>
              </a:rPr>
              <a:t>实业投资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投资管理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投资咨询、商务咨询</a:t>
            </a:r>
            <a:r>
              <a:rPr lang="en-US" altLang="zh-CN" sz="3200" baseline="30000" dirty="0">
                <a:latin typeface="+mn-ea"/>
              </a:rPr>
              <a:t>, </a:t>
            </a:r>
            <a:r>
              <a:rPr lang="zh-CN" altLang="en-US" sz="3200" baseline="30000" dirty="0">
                <a:latin typeface="+mn-ea"/>
              </a:rPr>
              <a:t>市场营销策划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物业管理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建筑业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园林绿化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五金交电、建筑材料、日用百货的销售</a:t>
            </a:r>
            <a:r>
              <a:rPr lang="zh-CN" altLang="en-US" sz="3200" baseline="30000" dirty="0" smtClean="0">
                <a:latin typeface="+mn-ea"/>
              </a:rPr>
              <a:t>。</a:t>
            </a:r>
            <a:r>
              <a:rPr lang="zh-CN" altLang="en-US" sz="3200" baseline="30000" dirty="0" smtClean="0">
                <a:latin typeface="+mn-ea"/>
              </a:rPr>
              <a:t>公司主要的</a:t>
            </a:r>
            <a:r>
              <a:rPr lang="zh-CN" altLang="en-US" sz="3200" baseline="30000" dirty="0" smtClean="0">
                <a:latin typeface="+mn-ea"/>
              </a:rPr>
              <a:t>投资</a:t>
            </a:r>
            <a:r>
              <a:rPr lang="zh-CN" altLang="en-US" sz="3200" baseline="30000" dirty="0" smtClean="0">
                <a:latin typeface="+mn-ea"/>
              </a:rPr>
              <a:t>方向是</a:t>
            </a:r>
            <a:r>
              <a:rPr lang="zh-CN" altLang="en-US" sz="3200" baseline="30000" dirty="0" smtClean="0">
                <a:latin typeface="+mn-ea"/>
              </a:rPr>
              <a:t>实体行业</a:t>
            </a:r>
            <a:r>
              <a:rPr lang="zh-CN" altLang="en-US" sz="3200" baseline="30000" dirty="0" smtClean="0">
                <a:latin typeface="+mn-ea"/>
              </a:rPr>
              <a:t>、</a:t>
            </a:r>
            <a:r>
              <a:rPr lang="zh-CN" altLang="en-US" sz="3200" baseline="30000" dirty="0" smtClean="0">
                <a:latin typeface="+mn-ea"/>
              </a:rPr>
              <a:t>咨询行业</a:t>
            </a:r>
            <a:r>
              <a:rPr lang="zh-CN" altLang="en-US" sz="3200" baseline="30000" dirty="0" smtClean="0">
                <a:latin typeface="+mn-ea"/>
              </a:rPr>
              <a:t>、股权基金</a:t>
            </a:r>
            <a:r>
              <a:rPr lang="zh-CN" altLang="en-US" sz="3200" baseline="30000" dirty="0" smtClean="0">
                <a:latin typeface="+mn-ea"/>
              </a:rPr>
              <a:t>。</a:t>
            </a:r>
            <a:endParaRPr lang="zh-CN" altLang="en-US" sz="3200" baseline="30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3200" baseline="30000" dirty="0" smtClean="0">
                <a:latin typeface="+mn-ea"/>
              </a:rPr>
              <a:t>    </a:t>
            </a:r>
            <a:r>
              <a:rPr lang="zh-CN" altLang="en-US" sz="3200" baseline="30000" dirty="0" smtClean="0">
                <a:latin typeface="+mn-ea"/>
              </a:rPr>
              <a:t>佳富</a:t>
            </a:r>
            <a:r>
              <a:rPr lang="zh-CN" altLang="en-US" sz="3200" baseline="30000" dirty="0" smtClean="0">
                <a:latin typeface="+mn-ea"/>
              </a:rPr>
              <a:t>子公司保集控股集团</a:t>
            </a:r>
            <a:r>
              <a:rPr lang="zh-CN" altLang="en-US" sz="3200" baseline="30000" dirty="0">
                <a:latin typeface="+mn-ea"/>
              </a:rPr>
              <a:t>有限</a:t>
            </a:r>
            <a:r>
              <a:rPr lang="zh-CN" altLang="en-US" sz="3200" baseline="30000" dirty="0" smtClean="0">
                <a:latin typeface="+mn-ea"/>
              </a:rPr>
              <a:t>公司</a:t>
            </a:r>
            <a:r>
              <a:rPr lang="en-US" altLang="zh-CN" sz="3200" baseline="30000" dirty="0" smtClean="0">
                <a:latin typeface="+mn-ea"/>
              </a:rPr>
              <a:t>(</a:t>
            </a:r>
            <a:r>
              <a:rPr lang="zh-CN" altLang="en-US" sz="3200" baseline="30000" dirty="0">
                <a:latin typeface="+mn-ea"/>
              </a:rPr>
              <a:t>持股</a:t>
            </a:r>
            <a:r>
              <a:rPr lang="en-US" altLang="zh-CN" sz="3200" baseline="30000" dirty="0" smtClean="0">
                <a:latin typeface="+mn-ea"/>
              </a:rPr>
              <a:t>76.</a:t>
            </a:r>
            <a:r>
              <a:rPr lang="en-US" altLang="zh-CN" sz="3200" baseline="30000" dirty="0" smtClean="0">
                <a:latin typeface="+mn-ea"/>
              </a:rPr>
              <a:t>8</a:t>
            </a:r>
            <a:r>
              <a:rPr lang="en-US" altLang="zh-CN" sz="3200" baseline="30000" dirty="0" smtClean="0">
                <a:latin typeface="+mn-ea"/>
              </a:rPr>
              <a:t>8</a:t>
            </a:r>
            <a:r>
              <a:rPr lang="en-US" altLang="zh-CN" sz="3200" baseline="30000" dirty="0">
                <a:latin typeface="+mn-ea"/>
              </a:rPr>
              <a:t>%</a:t>
            </a:r>
            <a:r>
              <a:rPr lang="en-US" altLang="zh-CN" sz="3200" baseline="30000" dirty="0" smtClean="0">
                <a:latin typeface="+mn-ea"/>
              </a:rPr>
              <a:t>)</a:t>
            </a:r>
            <a:r>
              <a:rPr lang="zh-CN" altLang="en-US" sz="3200" baseline="30000" dirty="0" smtClean="0">
                <a:latin typeface="+mn-ea"/>
              </a:rPr>
              <a:t> 。上海佳富投资有限公司</a:t>
            </a:r>
            <a:r>
              <a:rPr lang="zh-CN" altLang="en-US" sz="3200" baseline="30000" dirty="0" smtClean="0">
                <a:latin typeface="+mn-ea"/>
              </a:rPr>
              <a:t>曾投资</a:t>
            </a:r>
            <a:r>
              <a:rPr lang="en-US" altLang="zh-CN" sz="3200" baseline="30000" dirty="0" smtClean="0">
                <a:latin typeface="+mn-ea"/>
              </a:rPr>
              <a:t>28285.71</a:t>
            </a:r>
            <a:r>
              <a:rPr lang="zh-CN" altLang="en-US" sz="3200" baseline="30000" dirty="0" smtClean="0">
                <a:latin typeface="+mn-ea"/>
              </a:rPr>
              <a:t>万元</a:t>
            </a:r>
            <a:r>
              <a:rPr lang="zh-CN" altLang="en-US" sz="3200" baseline="30000" dirty="0" smtClean="0">
                <a:latin typeface="+mn-ea"/>
              </a:rPr>
              <a:t>于</a:t>
            </a:r>
            <a:r>
              <a:rPr lang="zh-CN" altLang="en-US" sz="3200" baseline="30000" dirty="0" smtClean="0">
                <a:latin typeface="+mn-ea"/>
              </a:rPr>
              <a:t>上海国和现代服务业股权投资基金合伙企业</a:t>
            </a:r>
            <a:r>
              <a:rPr lang="en-US" altLang="zh-CN" sz="3200" baseline="30000" dirty="0">
                <a:latin typeface="+mn-ea"/>
              </a:rPr>
              <a:t>(</a:t>
            </a:r>
            <a:r>
              <a:rPr lang="zh-CN" altLang="en-US" sz="3200" baseline="30000" dirty="0">
                <a:latin typeface="+mn-ea"/>
              </a:rPr>
              <a:t>有限合伙</a:t>
            </a:r>
            <a:r>
              <a:rPr lang="en-US" altLang="zh-CN" sz="3200" baseline="30000" dirty="0">
                <a:latin typeface="+mn-ea"/>
              </a:rPr>
              <a:t>),</a:t>
            </a:r>
            <a:r>
              <a:rPr lang="zh-CN" altLang="en-US" sz="3200" baseline="30000" dirty="0">
                <a:latin typeface="+mn-ea"/>
              </a:rPr>
              <a:t>该基金</a:t>
            </a:r>
            <a:r>
              <a:rPr lang="zh-CN" altLang="en-US" sz="3200" baseline="30000" dirty="0" smtClean="0">
                <a:latin typeface="+mn-ea"/>
              </a:rPr>
              <a:t>由上海国际集团旗</a:t>
            </a:r>
            <a:r>
              <a:rPr lang="zh-CN" altLang="en-US" sz="3200" baseline="30000" dirty="0">
                <a:latin typeface="+mn-ea"/>
              </a:rPr>
              <a:t>下的上海国和现代服务业股权投资管理有限</a:t>
            </a:r>
            <a:r>
              <a:rPr lang="zh-CN" altLang="en-US" sz="3200" baseline="30000" dirty="0" smtClean="0">
                <a:latin typeface="+mn-ea"/>
              </a:rPr>
              <a:t>公司担任管理人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 smtClean="0">
                <a:latin typeface="+mn-ea"/>
              </a:rPr>
              <a:t>基金投资</a:t>
            </a:r>
            <a:r>
              <a:rPr lang="zh-CN" altLang="en-US" sz="3200" baseline="30000" dirty="0" smtClean="0">
                <a:latin typeface="+mn-ea"/>
              </a:rPr>
              <a:t>于</a:t>
            </a:r>
            <a:r>
              <a:rPr lang="zh-CN" altLang="en-US" sz="3200" baseline="30000" dirty="0" smtClean="0">
                <a:latin typeface="+mn-ea"/>
              </a:rPr>
              <a:t>现代服务业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重点关注</a:t>
            </a:r>
            <a:r>
              <a:rPr lang="en-US" altLang="zh-CN" sz="3200" baseline="30000" dirty="0">
                <a:latin typeface="+mn-ea"/>
              </a:rPr>
              <a:t>:</a:t>
            </a:r>
            <a:r>
              <a:rPr lang="zh-CN" altLang="en-US" sz="3200" baseline="30000" dirty="0">
                <a:latin typeface="+mn-ea"/>
              </a:rPr>
              <a:t>金融服务、医疗健康、文投资方向化传媒</a:t>
            </a:r>
            <a:r>
              <a:rPr lang="zh-CN" altLang="en-US" sz="3200" baseline="30000" dirty="0" smtClean="0">
                <a:latin typeface="+mn-ea"/>
              </a:rPr>
              <a:t>、节能环保及消费升级相关行业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及</a:t>
            </a:r>
            <a:r>
              <a:rPr lang="zh-CN" altLang="en-US" sz="3200" baseline="30000" dirty="0" smtClean="0">
                <a:latin typeface="+mn-ea"/>
              </a:rPr>
              <a:t>其他受益</a:t>
            </a:r>
            <a:r>
              <a:rPr lang="zh-CN" altLang="en-US" sz="3200" baseline="30000" dirty="0" smtClean="0">
                <a:latin typeface="+mn-ea"/>
              </a:rPr>
              <a:t>于</a:t>
            </a:r>
            <a:r>
              <a:rPr lang="zh-CN" altLang="en-US" sz="3200" baseline="30000" dirty="0" smtClean="0">
                <a:latin typeface="+mn-ea"/>
              </a:rPr>
              <a:t>国家宏观政策和产业结构调</a:t>
            </a:r>
            <a:r>
              <a:rPr lang="zh-CN" altLang="en-US" sz="3200" baseline="30000" dirty="0">
                <a:latin typeface="+mn-ea"/>
              </a:rPr>
              <a:t>整的新兴业态。</a:t>
            </a:r>
            <a:r>
              <a:rPr lang="zh-CN" altLang="en-US" sz="3200" baseline="30000" dirty="0" smtClean="0">
                <a:latin typeface="+mn-ea"/>
              </a:rPr>
              <a:t>该基</a:t>
            </a:r>
            <a:r>
              <a:rPr lang="zh-CN" altLang="en-US" sz="3200" baseline="30000" dirty="0">
                <a:latin typeface="+mn-ea"/>
              </a:rPr>
              <a:t>金目前投向</a:t>
            </a:r>
            <a:r>
              <a:rPr lang="zh-CN" altLang="en-US" sz="3200" baseline="30000" dirty="0" smtClean="0">
                <a:latin typeface="+mn-ea"/>
              </a:rPr>
              <a:t>了</a:t>
            </a:r>
            <a:r>
              <a:rPr lang="zh-CN" altLang="zh-CN" sz="3200" baseline="30000" dirty="0" smtClean="0">
                <a:latin typeface="+mn-ea"/>
              </a:rPr>
              <a:t>1</a:t>
            </a:r>
            <a:r>
              <a:rPr lang="en-US" altLang="zh-CN" sz="3200" baseline="30000" dirty="0" smtClean="0">
                <a:latin typeface="+mn-ea"/>
              </a:rPr>
              <a:t>4</a:t>
            </a:r>
            <a:r>
              <a:rPr lang="zh-CN" altLang="en-US" sz="3200" baseline="30000" dirty="0" smtClean="0">
                <a:latin typeface="+mn-ea"/>
              </a:rPr>
              <a:t>家</a:t>
            </a:r>
            <a:r>
              <a:rPr lang="zh-CN" altLang="en-US" sz="3200" baseline="30000" dirty="0">
                <a:latin typeface="+mn-ea"/>
              </a:rPr>
              <a:t>公司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包括了四家拟上市企业、一家拟定增的上市公司和三家成长型企业</a:t>
            </a:r>
            <a:r>
              <a:rPr lang="zh-CN" altLang="en-US" sz="3200" baseline="30000" dirty="0" smtClean="0">
                <a:latin typeface="+mn-ea"/>
              </a:rPr>
              <a:t>。四家拟</a:t>
            </a:r>
            <a:r>
              <a:rPr lang="zh-CN" altLang="en-US" sz="3200" baseline="30000" dirty="0">
                <a:latin typeface="+mn-ea"/>
              </a:rPr>
              <a:t>上市企业中已有三家进行了预披露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基金运营良好</a:t>
            </a:r>
            <a:r>
              <a:rPr lang="en-US" altLang="zh-CN" sz="3200" baseline="30000" dirty="0">
                <a:latin typeface="+mn-ea"/>
              </a:rPr>
              <a:t>,</a:t>
            </a:r>
            <a:r>
              <a:rPr lang="zh-CN" altLang="en-US" sz="3200" baseline="30000" dirty="0">
                <a:latin typeface="+mn-ea"/>
              </a:rPr>
              <a:t>预期收益丰厚。</a:t>
            </a:r>
            <a:endParaRPr lang="zh-CN" altLang="en-US" sz="3200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38730" y="925115"/>
            <a:ext cx="189710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/>
              <a:t>公司简介</a:t>
            </a:r>
            <a:endParaRPr kumimoji="1" lang="zh-CN" alt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股权质押</a:t>
            </a:r>
            <a:r>
              <a:rPr lang="en-US" altLang="zh-CN" dirty="0" smtClean="0"/>
              <a:t>2</a:t>
            </a:r>
            <a:r>
              <a:rPr lang="zh-CN" altLang="en-US" dirty="0" smtClean="0"/>
              <a:t>－保资投资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05" y="942975"/>
            <a:ext cx="8742680" cy="51809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9478" y="1457947"/>
            <a:ext cx="2690366" cy="4001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800000"/>
                </a:solidFill>
              </a:rPr>
              <a:t>保资投资</a:t>
            </a:r>
            <a:r>
              <a:rPr lang="zh-CN" altLang="en-US" dirty="0"/>
              <a:t>为保集控股的关联公司，为本次融资提供股权</a:t>
            </a:r>
            <a:r>
              <a:rPr lang="en-US" altLang="zh-CN" dirty="0"/>
              <a:t>100%</a:t>
            </a:r>
            <a:r>
              <a:rPr lang="zh-CN" altLang="en-US" dirty="0"/>
              <a:t>质押担保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保资投资持有的基金是：</a:t>
            </a:r>
            <a:endParaRPr lang="en-US" altLang="zh-CN" dirty="0" smtClean="0"/>
          </a:p>
          <a:p>
            <a:endParaRPr lang="en-US" altLang="zh-CN" dirty="0" smtClean="0"/>
          </a:p>
          <a:p>
            <a:pPr fontAlgn="ctr"/>
            <a:r>
              <a:rPr lang="zh-CN" altLang="zh-CN" dirty="0" smtClean="0"/>
              <a:t>1</a:t>
            </a:r>
            <a:r>
              <a:rPr lang="zh-CN" altLang="en-US" dirty="0" smtClean="0"/>
              <a:t>、</a:t>
            </a:r>
            <a:r>
              <a:rPr lang="zh-CHT" altLang="en-US" dirty="0" smtClean="0"/>
              <a:t>九鼎</a:t>
            </a:r>
            <a:r>
              <a:rPr lang="en-US" altLang="zh-CHT" dirty="0" smtClean="0"/>
              <a:t> 2,000</a:t>
            </a:r>
            <a:r>
              <a:rPr lang="zh-CN" altLang="en-US" dirty="0" smtClean="0"/>
              <a:t>万元；</a:t>
            </a:r>
            <a:endParaRPr lang="en-US" altLang="zh-CN" dirty="0" smtClean="0"/>
          </a:p>
          <a:p>
            <a:pPr fontAlgn="ctr"/>
            <a:r>
              <a:rPr lang="zh-CN" altLang="zh-CN" dirty="0" smtClean="0"/>
              <a:t>2</a:t>
            </a:r>
            <a:r>
              <a:rPr lang="zh-CN" altLang="en-US" dirty="0" smtClean="0"/>
              <a:t>、</a:t>
            </a:r>
            <a:r>
              <a:rPr lang="zh-TW" altLang="en-US" dirty="0"/>
              <a:t>硅</a:t>
            </a:r>
            <a:r>
              <a:rPr lang="zh-TW" altLang="en-US" dirty="0" smtClean="0"/>
              <a:t>谷天堂</a:t>
            </a:r>
            <a:r>
              <a:rPr lang="en-US" altLang="zh-TW" dirty="0" smtClean="0"/>
              <a:t> 2,000</a:t>
            </a:r>
            <a:r>
              <a:rPr lang="zh-CN" altLang="en-US" dirty="0" smtClean="0"/>
              <a:t>万元；</a:t>
            </a:r>
            <a:endParaRPr lang="en-US" altLang="zh-CN" dirty="0" smtClean="0"/>
          </a:p>
          <a:p>
            <a:pPr fontAlgn="ctr"/>
            <a:r>
              <a:rPr lang="zh-CN" altLang="zh-CN" dirty="0" smtClean="0"/>
              <a:t>3</a:t>
            </a:r>
            <a:r>
              <a:rPr lang="zh-CN" altLang="en-US" dirty="0" smtClean="0"/>
              <a:t>、</a:t>
            </a:r>
            <a:r>
              <a:rPr lang="zh-TW" altLang="en-US" dirty="0" smtClean="0"/>
              <a:t>绿脉</a:t>
            </a:r>
            <a:r>
              <a:rPr lang="en-US" altLang="zh-TW" dirty="0" smtClean="0"/>
              <a:t> 1,000 </a:t>
            </a:r>
            <a:r>
              <a:rPr lang="zh-CN" altLang="en-US" dirty="0" smtClean="0"/>
              <a:t>万元；</a:t>
            </a:r>
            <a:endParaRPr lang="en-US" altLang="zh-CN" dirty="0" smtClean="0"/>
          </a:p>
          <a:p>
            <a:pPr fontAlgn="ctr"/>
            <a:r>
              <a:rPr lang="zh-CN" altLang="zh-CN" dirty="0" smtClean="0"/>
              <a:t>4</a:t>
            </a:r>
            <a:r>
              <a:rPr lang="zh-CN" altLang="en-US" dirty="0" smtClean="0"/>
              <a:t>、</a:t>
            </a:r>
            <a:r>
              <a:rPr lang="zh-TW" altLang="en-US" dirty="0"/>
              <a:t>雄狮</a:t>
            </a:r>
            <a:r>
              <a:rPr lang="zh-TW" altLang="en-US" dirty="0" smtClean="0"/>
              <a:t>粉末</a:t>
            </a:r>
            <a:r>
              <a:rPr lang="en-US" altLang="zh-TW" dirty="0" smtClean="0"/>
              <a:t>495 </a:t>
            </a:r>
            <a:r>
              <a:rPr lang="zh-CN" altLang="en-US" dirty="0" smtClean="0"/>
              <a:t>万元</a:t>
            </a:r>
            <a:endParaRPr lang="zh-TW" altLang="en-US" dirty="0"/>
          </a:p>
          <a:p>
            <a:pPr fontAlgn="ctr"/>
            <a:endParaRPr lang="zh-TW" altLang="en-US" dirty="0"/>
          </a:p>
          <a:p>
            <a:pPr fontAlgn="ctr"/>
            <a:endParaRPr lang="zh-TW" altLang="en-US" dirty="0"/>
          </a:p>
          <a:p>
            <a:pPr fontAlgn="ctr"/>
            <a:r>
              <a:rPr lang="en-US" altLang="zh-CHT" dirty="0" smtClean="0"/>
              <a:t> </a:t>
            </a:r>
            <a:endParaRPr lang="zh-CHT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股权质押</a:t>
            </a:r>
            <a:r>
              <a:rPr lang="zh-CN" altLang="zh-CN" dirty="0" smtClean="0">
                <a:sym typeface="+mn-ea"/>
              </a:rPr>
              <a:t>－</a:t>
            </a:r>
            <a:r>
              <a:rPr lang="zh-CN" altLang="en-US" dirty="0" smtClean="0">
                <a:sym typeface="+mn-ea"/>
              </a:rPr>
              <a:t>湖州金汇</a:t>
            </a:r>
            <a:endParaRPr lang="en-US" altLang="zh-CN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5795" y="1539875"/>
            <a:ext cx="3757930" cy="4224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湖州金汇为保集控股的关联公司，为本次融资提供股权</a:t>
            </a:r>
            <a:r>
              <a:rPr lang="en-US" altLang="zh-CN" dirty="0"/>
              <a:t>100%</a:t>
            </a:r>
            <a:r>
              <a:rPr lang="zh-CN" altLang="en-US" dirty="0"/>
              <a:t>质押担保。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</a:t>
            </a:r>
            <a:r>
              <a:rPr lang="zh-CN" altLang="en-US" dirty="0" smtClean="0"/>
              <a:t>湖</a:t>
            </a:r>
            <a:r>
              <a:rPr lang="zh-CN" altLang="en-US" dirty="0"/>
              <a:t>州金汇项目公司名下拥有湖州金城广场项目，总建筑面积</a:t>
            </a:r>
            <a:r>
              <a:rPr lang="en-US" altLang="zh-CN" dirty="0"/>
              <a:t>3.47</a:t>
            </a:r>
            <a:r>
              <a:rPr lang="zh-CN" altLang="en-US" dirty="0"/>
              <a:t>万平米</a:t>
            </a:r>
            <a:r>
              <a:rPr lang="zh-CN" altLang="en-US" dirty="0" smtClean="0"/>
              <a:t>，货值约</a:t>
            </a:r>
            <a:r>
              <a:rPr lang="en-US" altLang="zh-CN" dirty="0" smtClean="0"/>
              <a:t>3</a:t>
            </a:r>
            <a:r>
              <a:rPr lang="zh-CN" altLang="en-US" dirty="0" smtClean="0"/>
              <a:t>.</a:t>
            </a:r>
            <a:r>
              <a:rPr lang="en-US" altLang="zh-CN" dirty="0" smtClean="0"/>
              <a:t>86</a:t>
            </a:r>
            <a:r>
              <a:rPr lang="zh-CN" altLang="en-US" dirty="0" smtClean="0"/>
              <a:t>亿。目前项</a:t>
            </a:r>
            <a:r>
              <a:rPr lang="zh-CN" altLang="en-US" dirty="0"/>
              <a:t>目已经完工，处于申领大产证阶段。项目公司没有工程欠款及前置负债，尚需投入</a:t>
            </a:r>
            <a:r>
              <a:rPr lang="en-US" altLang="zh-CN" dirty="0"/>
              <a:t>2300</a:t>
            </a:r>
            <a:r>
              <a:rPr lang="zh-CN" altLang="en-US" dirty="0"/>
              <a:t>万元即可取得大产证。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</a:t>
            </a:r>
            <a:r>
              <a:rPr lang="zh-CN" altLang="en-US" dirty="0" smtClean="0"/>
              <a:t>项目</a:t>
            </a:r>
            <a:r>
              <a:rPr lang="zh-CN" altLang="en-US" dirty="0"/>
              <a:t>公司目前净资产</a:t>
            </a:r>
            <a:r>
              <a:rPr lang="en-US" altLang="zh-CN" dirty="0"/>
              <a:t>3.5</a:t>
            </a:r>
            <a:r>
              <a:rPr lang="zh-CN" altLang="en-US" dirty="0"/>
              <a:t>亿。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565" y="806450"/>
            <a:ext cx="5226685" cy="59061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034743" y="3697001"/>
            <a:ext cx="1471151" cy="565868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湖州</a:t>
            </a:r>
            <a:r>
              <a:rPr lang="zh-CN" altLang="zh-CN" b="1" dirty="0" smtClean="0"/>
              <a:t>金城广场项</a:t>
            </a:r>
            <a:r>
              <a:rPr lang="zh-CN" altLang="zh-CN" b="1" dirty="0"/>
              <a:t>目简介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354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集团部分储备项目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816100" y="1287780"/>
          <a:ext cx="8322945" cy="389191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132455"/>
                <a:gridCol w="1243965"/>
                <a:gridCol w="1741170"/>
                <a:gridCol w="2205355"/>
              </a:tblGrid>
              <a:tr h="8489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建筑面积</a:t>
                      </a:r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㎡</a:t>
                      </a:r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/>
                </a:tc>
              </a:tr>
              <a:tr h="60833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澳洲项目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悉尼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28,288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公寓</a:t>
                      </a:r>
                    </a:p>
                  </a:txBody>
                  <a:tcPr marL="0" marR="0" marT="0" marB="0" anchor="ctr"/>
                </a:tc>
              </a:tr>
              <a:tr h="608965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kumimoji="0" lang="zh-CN" altLang="en-US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日本酒店一期（现房）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zh-CN" altLang="en-US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福冈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CN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9,858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zh-CN" altLang="en-US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酒店</a:t>
                      </a:r>
                    </a:p>
                  </a:txBody>
                  <a:tcPr marL="0" marR="0" marT="0" marB="0" anchor="ctr"/>
                </a:tc>
              </a:tr>
              <a:tr h="607695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kumimoji="0" lang="zh-CN" altLang="en-US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日本酒店二期（土地）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zh-CN" altLang="en-US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福冈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CN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3,528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zh-CN" altLang="en-US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酒店</a:t>
                      </a:r>
                    </a:p>
                  </a:txBody>
                  <a:tcPr marL="0" marR="0" marT="0" marB="0" anchor="ctr"/>
                </a:tc>
              </a:tr>
              <a:tr h="608965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kumimoji="0" lang="zh-CN" altLang="en-US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上海梅陇镇保障房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zh-CN" altLang="en-US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CN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91,070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zh-CN" altLang="en-US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保障房</a:t>
                      </a:r>
                    </a:p>
                  </a:txBody>
                  <a:tcPr marL="0" marR="0" marT="0" marB="0" anchor="ctr"/>
                </a:tc>
              </a:tr>
              <a:tr h="608965"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kumimoji="0" lang="zh-CN" altLang="en-US" sz="1800" u="none" strike="noStrike" kern="12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金华湖海塘项目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zh-CN" altLang="en-US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en-US" altLang="zh-CN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83,952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kumimoji="0" lang="zh-CN" altLang="en-US" sz="1800" u="none" strike="noStrike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住宅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070975" y="6335395"/>
            <a:ext cx="305943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数据来源：保集集团提供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34865" y="6457315"/>
            <a:ext cx="3930650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内部资料，不得转载或给第三方传阅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87624" y="2607031"/>
            <a:ext cx="295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楼盘荣誉</a:t>
            </a:r>
          </a:p>
        </p:txBody>
      </p:sp>
      <p:graphicFrame>
        <p:nvGraphicFramePr>
          <p:cNvPr id="6" name="图示 5"/>
          <p:cNvGraphicFramePr/>
          <p:nvPr/>
        </p:nvGraphicFramePr>
        <p:xfrm>
          <a:off x="2074040" y="553294"/>
          <a:ext cx="9006769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图示 7"/>
          <p:cNvGraphicFramePr/>
          <p:nvPr/>
        </p:nvGraphicFramePr>
        <p:xfrm>
          <a:off x="1922941" y="3349496"/>
          <a:ext cx="9006769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4605" y="6555740"/>
            <a:ext cx="3930650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内部资料，不得转载或给第三方传阅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历史合作项目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934855911"/>
              </p:ext>
            </p:extLst>
          </p:nvPr>
        </p:nvGraphicFramePr>
        <p:xfrm>
          <a:off x="394447" y="1116364"/>
          <a:ext cx="11201399" cy="5069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836061" y="5268065"/>
            <a:ext cx="54057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过往项目均提前／如期退出</a:t>
            </a:r>
            <a:endParaRPr lang="zh-CN" altLang="en-US" sz="32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34865" y="6457315"/>
            <a:ext cx="3930650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内部资料，不得转载或给第三方传阅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/>
          <p:nvPr/>
        </p:nvSpPr>
        <p:spPr>
          <a:xfrm>
            <a:off x="5179453" y="2236642"/>
            <a:ext cx="7385725" cy="238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dirty="0" smtClean="0">
                <a:solidFill>
                  <a:srgbClr val="203864"/>
                </a:solidFill>
              </a:rPr>
              <a:t>     第</a:t>
            </a:r>
            <a:r>
              <a:rPr lang="zh-CN" altLang="en-US" sz="2700" dirty="0" smtClean="0">
                <a:solidFill>
                  <a:srgbClr val="203864"/>
                </a:solidFill>
              </a:rPr>
              <a:t>三</a:t>
            </a:r>
            <a:r>
              <a:rPr lang="en-US" altLang="zh-CN" sz="2700" dirty="0" smtClean="0">
                <a:solidFill>
                  <a:srgbClr val="203864"/>
                </a:solidFill>
              </a:rPr>
              <a:t>部分 </a:t>
            </a:r>
            <a:endParaRPr lang="en-US" altLang="zh-CN" sz="4400" dirty="0" smtClean="0">
              <a:solidFill>
                <a:srgbClr val="203864"/>
              </a:solidFill>
            </a:endParaRPr>
          </a:p>
          <a:p>
            <a:r>
              <a:rPr lang="en-US" altLang="zh-CN" sz="4400" dirty="0" smtClean="0"/>
              <a:t>   </a:t>
            </a:r>
            <a:r>
              <a:rPr lang="zh-CN" altLang="en-US" sz="4400" dirty="0" smtClean="0">
                <a:solidFill>
                  <a:srgbClr val="C00000"/>
                </a:solidFill>
              </a:rPr>
              <a:t>项目概况</a:t>
            </a:r>
            <a:r>
              <a:rPr lang="en-US" altLang="zh-CN" sz="4400" dirty="0" smtClean="0">
                <a:solidFill>
                  <a:srgbClr val="C00000"/>
                </a:solidFill>
              </a:rPr>
              <a:t>   </a:t>
            </a:r>
          </a:p>
          <a:p>
            <a:r>
              <a:rPr lang="en-US" altLang="zh-CN" sz="4400" dirty="0" smtClean="0">
                <a:solidFill>
                  <a:srgbClr val="800000"/>
                </a:solidFill>
              </a:rPr>
              <a:t>         </a:t>
            </a:r>
            <a:endParaRPr lang="en-US" altLang="zh-CN" sz="4400" dirty="0">
              <a:solidFill>
                <a:srgbClr val="8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保集集团</a:t>
            </a:r>
            <a:r>
              <a:rPr lang="en-US" altLang="zh-CN" dirty="0" err="1" smtClean="0"/>
              <a:t>pe</a:t>
            </a:r>
            <a:r>
              <a:rPr lang="zh-CN" altLang="en-US" dirty="0" smtClean="0"/>
              <a:t>项目投资清单</a:t>
            </a:r>
            <a:endParaRPr lang="zh-CN" altLang="en-US" dirty="0"/>
          </a:p>
        </p:txBody>
      </p:sp>
      <p:graphicFrame>
        <p:nvGraphicFramePr>
          <p:cNvPr id="2" name="表格 -1"/>
          <p:cNvGraphicFramePr/>
          <p:nvPr>
            <p:extLst>
              <p:ext uri="{D42A27DB-BD31-4B8C-83A1-F6EECF244321}">
                <p14:modId xmlns:p14="http://schemas.microsoft.com/office/powerpoint/2010/main" val="1482991254"/>
              </p:ext>
            </p:extLst>
          </p:nvPr>
        </p:nvGraphicFramePr>
        <p:xfrm>
          <a:off x="939601" y="1163115"/>
          <a:ext cx="10380281" cy="489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209"/>
                <a:gridCol w="930249"/>
                <a:gridCol w="1270352"/>
                <a:gridCol w="795466"/>
                <a:gridCol w="1798944"/>
                <a:gridCol w="1942831"/>
                <a:gridCol w="1481115"/>
                <a:gridCol w="1481115"/>
              </a:tblGrid>
              <a:tr h="77935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所属投资公司</a:t>
                      </a:r>
                    </a:p>
                  </a:txBody>
                  <a:tcPr marL="0" marR="0" marT="0" marB="0" anchor="ctr">
                    <a:lnL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项目名称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初始投资金额（万元）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投入单价</a:t>
                      </a: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(</a:t>
                      </a: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元</a:t>
                      </a: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)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投资时间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退出时间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目前市价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类型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4678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保资</a:t>
                      </a:r>
                    </a:p>
                  </a:txBody>
                  <a:tcPr marL="0" marR="0" marT="0" marB="0" anchor="ctr">
                    <a:lnL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九鼎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 2,000 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</a:t>
                      </a:r>
                      <a:endParaRPr lang="zh-CN" altLang="en-US" sz="1600" b="0" u="none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2015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年</a:t>
                      </a: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8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月</a:t>
                      </a: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7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2017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年</a:t>
                      </a: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月</a:t>
                      </a: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27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日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可退出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三板定增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5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保资</a:t>
                      </a:r>
                    </a:p>
                  </a:txBody>
                  <a:tcPr marL="0" marR="0" marT="0" marB="0" anchor="ctr">
                    <a:lnL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硅谷天堂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 2,000 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30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2015</a:t>
                      </a: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年</a:t>
                      </a: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8</a:t>
                      </a: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月</a:t>
                      </a: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27</a:t>
                      </a: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1+1 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满一年可退出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三板定增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207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保资</a:t>
                      </a:r>
                    </a:p>
                  </a:txBody>
                  <a:tcPr marL="0" marR="0" marT="0" marB="0" anchor="ctr">
                    <a:lnL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绿脉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 1,000 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6.8</a:t>
                      </a:r>
                      <a:endParaRPr lang="zh-CN" altLang="en-US" sz="1600" b="0" u="none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2015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年</a:t>
                      </a: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5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月</a:t>
                      </a: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15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2016</a:t>
                      </a: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年</a:t>
                      </a: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12</a:t>
                      </a: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月</a:t>
                      </a: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31</a:t>
                      </a: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日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三板前股权融资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75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保资</a:t>
                      </a:r>
                    </a:p>
                  </a:txBody>
                  <a:tcPr marL="0" marR="0" marT="0" marB="0" anchor="ctr">
                    <a:lnL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雄狮粉末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 495 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3.3</a:t>
                      </a:r>
                      <a:endParaRPr lang="zh-CN" altLang="en-US" sz="1600" b="0" u="none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2015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年</a:t>
                      </a: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6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月</a:t>
                      </a: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1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2017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年</a:t>
                      </a: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6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月</a:t>
                      </a: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1</a:t>
                      </a: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日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三板前股权融资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04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保集控股</a:t>
                      </a:r>
                    </a:p>
                  </a:txBody>
                  <a:tcPr marL="0" marR="0" marT="0" marB="0" anchor="ctr">
                    <a:lnL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国盛古贤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1,800</a:t>
                      </a:r>
                      <a:endParaRPr lang="zh-CN" altLang="en-US" sz="1600" b="0" u="none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2013</a:t>
                      </a: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年</a:t>
                      </a: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7</a:t>
                      </a: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2018</a:t>
                      </a: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PRE IPO IPO </a:t>
                      </a:r>
                      <a:r>
                        <a:rPr lang="zh-CN" altLang="en-US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新三板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47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其他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约</a:t>
                      </a:r>
                      <a:r>
                        <a:rPr lang="en-US" altLang="zh-CN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28000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2011</a:t>
                      </a:r>
                      <a:r>
                        <a:rPr lang="zh-CN" altLang="en-US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年</a:t>
                      </a:r>
                      <a:r>
                        <a:rPr lang="zh-CN" altLang="en-US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开始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2020</a:t>
                      </a:r>
                      <a:r>
                        <a:rPr lang="zh-CN" altLang="en-US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年全部退出，预计基金的收益是</a:t>
                      </a:r>
                      <a:r>
                        <a:rPr lang="zh-CN" altLang="zh-CN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3</a:t>
                      </a:r>
                      <a:r>
                        <a:rPr lang="zh-CN" altLang="en-US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亿左右（不含本金）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PRE IPO IPO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477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600" b="0" u="none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合计</a:t>
                      </a: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600" b="0" u="none" dirty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 </a:t>
                      </a:r>
                      <a:r>
                        <a:rPr lang="zh-CN" altLang="en-US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约</a:t>
                      </a:r>
                      <a:r>
                        <a:rPr lang="zh-CN" altLang="zh-CN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3</a:t>
                      </a:r>
                      <a:r>
                        <a:rPr lang="en-US" altLang="zh-CN" sz="1600" b="0" u="none" dirty="0" smtClean="0">
                          <a:solidFill>
                            <a:srgbClr val="000000"/>
                          </a:solidFill>
                          <a:latin typeface="Arial Unicode MS" panose="020B0604020202020204" charset="-122"/>
                          <a:ea typeface="Arial Unicode MS" panose="020B0604020202020204" charset="-122"/>
                          <a:cs typeface="Arial Unicode MS" panose="020B0604020202020204" charset="-122"/>
                        </a:rPr>
                        <a:t>5600</a:t>
                      </a: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600" b="0" u="none" dirty="0">
                        <a:solidFill>
                          <a:srgbClr val="000000"/>
                        </a:solidFill>
                        <a:latin typeface="Arial Unicode MS" panose="020B0604020202020204" charset="-122"/>
                        <a:ea typeface="Arial Unicode MS" panose="020B0604020202020204" charset="-122"/>
                        <a:cs typeface="Arial Unicode MS" panose="020B0604020202020204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9070975" y="6335395"/>
            <a:ext cx="305943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数据来源：保集集团提供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/>
          <p:nvPr/>
        </p:nvSpPr>
        <p:spPr>
          <a:xfrm>
            <a:off x="5179453" y="2236642"/>
            <a:ext cx="7385725" cy="238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dirty="0" smtClean="0">
                <a:solidFill>
                  <a:srgbClr val="203864"/>
                </a:solidFill>
              </a:rPr>
              <a:t>     第</a:t>
            </a:r>
            <a:r>
              <a:rPr lang="zh-CN" altLang="en-US" sz="2700" dirty="0" smtClean="0">
                <a:solidFill>
                  <a:srgbClr val="203864"/>
                </a:solidFill>
              </a:rPr>
              <a:t>四</a:t>
            </a:r>
            <a:r>
              <a:rPr lang="en-US" altLang="zh-CN" sz="2700" dirty="0" smtClean="0">
                <a:solidFill>
                  <a:srgbClr val="203864"/>
                </a:solidFill>
              </a:rPr>
              <a:t>部分 </a:t>
            </a:r>
            <a:endParaRPr lang="en-US" altLang="zh-CN" sz="4400" dirty="0" smtClean="0">
              <a:solidFill>
                <a:srgbClr val="203864"/>
              </a:solidFill>
            </a:endParaRPr>
          </a:p>
          <a:p>
            <a:r>
              <a:rPr lang="en-US" altLang="zh-CN" sz="4400" dirty="0" smtClean="0"/>
              <a:t>   </a:t>
            </a:r>
            <a:r>
              <a:rPr lang="zh-CN" altLang="en-US" sz="4400" dirty="0" smtClean="0">
                <a:solidFill>
                  <a:srgbClr val="C00000"/>
                </a:solidFill>
              </a:rPr>
              <a:t>项目亮点</a:t>
            </a:r>
            <a:r>
              <a:rPr lang="en-US" altLang="zh-CN" sz="4400" dirty="0" smtClean="0">
                <a:solidFill>
                  <a:srgbClr val="C00000"/>
                </a:solidFill>
              </a:rPr>
              <a:t>  </a:t>
            </a:r>
          </a:p>
          <a:p>
            <a:r>
              <a:rPr lang="en-US" altLang="zh-CN" sz="4400" dirty="0" smtClean="0">
                <a:solidFill>
                  <a:srgbClr val="800000"/>
                </a:solidFill>
              </a:rPr>
              <a:t>         </a:t>
            </a:r>
            <a:endParaRPr lang="en-US" altLang="zh-CN" sz="4400" dirty="0">
              <a:solidFill>
                <a:srgbClr val="80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直角三角形 20"/>
          <p:cNvSpPr/>
          <p:nvPr>
            <p:custDataLst>
              <p:tags r:id="rId2"/>
            </p:custDataLst>
          </p:nvPr>
        </p:nvSpPr>
        <p:spPr>
          <a:xfrm flipH="1">
            <a:off x="8343900" y="2381250"/>
            <a:ext cx="3848100" cy="4476750"/>
          </a:xfrm>
          <a:prstGeom prst="rtTriangle">
            <a:avLst/>
          </a:prstGeom>
          <a:solidFill>
            <a:srgbClr val="FFBF2B"/>
          </a:solidFill>
          <a:ln>
            <a:noFill/>
          </a:ln>
        </p:spPr>
        <p:style>
          <a:lnRef idx="2">
            <a:srgbClr val="262626">
              <a:shade val="50000"/>
            </a:srgbClr>
          </a:lnRef>
          <a:fillRef idx="1">
            <a:srgbClr val="262626"/>
          </a:fillRef>
          <a:effectRef idx="0">
            <a:srgbClr val="262626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22" name="直角三角形 21"/>
          <p:cNvSpPr/>
          <p:nvPr>
            <p:custDataLst>
              <p:tags r:id="rId3"/>
            </p:custDataLst>
          </p:nvPr>
        </p:nvSpPr>
        <p:spPr>
          <a:xfrm rot="10800000" flipH="1">
            <a:off x="-26181" y="-19602"/>
            <a:ext cx="3848100" cy="4476750"/>
          </a:xfrm>
          <a:prstGeom prst="rtTriangle">
            <a:avLst/>
          </a:prstGeom>
          <a:solidFill>
            <a:srgbClr val="FFBF2B"/>
          </a:solidFill>
          <a:ln>
            <a:noFill/>
          </a:ln>
        </p:spPr>
        <p:style>
          <a:lnRef idx="2">
            <a:srgbClr val="262626">
              <a:shade val="50000"/>
            </a:srgbClr>
          </a:lnRef>
          <a:fillRef idx="1">
            <a:srgbClr val="262626"/>
          </a:fillRef>
          <a:effectRef idx="0">
            <a:srgbClr val="262626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38" name="任意多边形 37"/>
          <p:cNvSpPr/>
          <p:nvPr>
            <p:custDataLst>
              <p:tags r:id="rId4"/>
            </p:custDataLst>
          </p:nvPr>
        </p:nvSpPr>
        <p:spPr>
          <a:xfrm>
            <a:off x="-26184" y="467250"/>
            <a:ext cx="4826782" cy="817656"/>
          </a:xfrm>
          <a:custGeom>
            <a:avLst/>
            <a:gdLst>
              <a:gd name="connsiteX0" fmla="*/ 0 w 4826782"/>
              <a:gd name="connsiteY0" fmla="*/ 0 h 817656"/>
              <a:gd name="connsiteX1" fmla="*/ 4826782 w 4826782"/>
              <a:gd name="connsiteY1" fmla="*/ 0 h 817656"/>
              <a:gd name="connsiteX2" fmla="*/ 4060626 w 4826782"/>
              <a:gd name="connsiteY2" fmla="*/ 817656 h 817656"/>
              <a:gd name="connsiteX3" fmla="*/ 0 w 4826782"/>
              <a:gd name="connsiteY3" fmla="*/ 817656 h 81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782" h="817656">
                <a:moveTo>
                  <a:pt x="0" y="0"/>
                </a:moveTo>
                <a:lnTo>
                  <a:pt x="4826782" y="0"/>
                </a:lnTo>
                <a:lnTo>
                  <a:pt x="4060626" y="817656"/>
                </a:lnTo>
                <a:lnTo>
                  <a:pt x="0" y="81765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rgbClr val="262626">
              <a:shade val="50000"/>
            </a:srgbClr>
          </a:lnRef>
          <a:fillRef idx="1">
            <a:srgbClr val="262626"/>
          </a:fillRef>
          <a:effectRef idx="0">
            <a:srgbClr val="262626"/>
          </a:effectRef>
          <a:fontRef idx="minor">
            <a:sysClr val="window" lastClr="FFFFFF"/>
          </a:fontRef>
        </p:style>
        <p:txBody>
          <a:bodyPr wrap="square" rtlCol="0" anchor="ctr">
            <a:norm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目录</a:t>
            </a:r>
          </a:p>
        </p:txBody>
      </p:sp>
      <p:sp>
        <p:nvSpPr>
          <p:cNvPr id="50" name="文本框 12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59172" y="1911248"/>
            <a:ext cx="487552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 fontScale="975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基金要素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>
            <p:custDataLst>
              <p:tags r:id="rId6"/>
            </p:custDataLst>
          </p:nvPr>
        </p:nvSpPr>
        <p:spPr>
          <a:xfrm flipH="1" flipV="1">
            <a:off x="4615590" y="1900760"/>
            <a:ext cx="620765" cy="481452"/>
          </a:xfrm>
          <a:custGeom>
            <a:avLst/>
            <a:gdLst>
              <a:gd name="connsiteX0" fmla="*/ 206921 w 620765"/>
              <a:gd name="connsiteY0" fmla="*/ 481452 h 481452"/>
              <a:gd name="connsiteX1" fmla="*/ 0 w 620765"/>
              <a:gd name="connsiteY1" fmla="*/ 481452 h 481452"/>
              <a:gd name="connsiteX2" fmla="*/ 413844 w 620765"/>
              <a:gd name="connsiteY2" fmla="*/ 0 h 481452"/>
              <a:gd name="connsiteX3" fmla="*/ 620765 w 620765"/>
              <a:gd name="connsiteY3" fmla="*/ 0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765" h="481452">
                <a:moveTo>
                  <a:pt x="206921" y="481452"/>
                </a:moveTo>
                <a:lnTo>
                  <a:pt x="0" y="481452"/>
                </a:lnTo>
                <a:lnTo>
                  <a:pt x="413844" y="0"/>
                </a:lnTo>
                <a:lnTo>
                  <a:pt x="620765" y="0"/>
                </a:lnTo>
                <a:close/>
              </a:path>
            </a:pathLst>
          </a:custGeom>
          <a:solidFill>
            <a:srgbClr val="FFBF2B"/>
          </a:solidFill>
          <a:ln>
            <a:noFill/>
          </a:ln>
        </p:spPr>
        <p:style>
          <a:lnRef idx="2">
            <a:srgbClr val="262626">
              <a:shade val="50000"/>
            </a:srgbClr>
          </a:lnRef>
          <a:fillRef idx="1">
            <a:srgbClr val="262626"/>
          </a:fillRef>
          <a:effectRef idx="0">
            <a:srgbClr val="262626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>
            <p:custDataLst>
              <p:tags r:id="rId7"/>
            </p:custDataLst>
          </p:nvPr>
        </p:nvSpPr>
        <p:spPr>
          <a:xfrm>
            <a:off x="4913631" y="1900760"/>
            <a:ext cx="1239739" cy="481452"/>
          </a:xfrm>
          <a:custGeom>
            <a:avLst/>
            <a:gdLst>
              <a:gd name="connsiteX0" fmla="*/ 413844 w 1239739"/>
              <a:gd name="connsiteY0" fmla="*/ 0 h 481452"/>
              <a:gd name="connsiteX1" fmla="*/ 1239739 w 1239739"/>
              <a:gd name="connsiteY1" fmla="*/ 0 h 481452"/>
              <a:gd name="connsiteX2" fmla="*/ 788611 w 1239739"/>
              <a:gd name="connsiteY2" fmla="*/ 481452 h 481452"/>
              <a:gd name="connsiteX3" fmla="*/ 0 w 1239739"/>
              <a:gd name="connsiteY3" fmla="*/ 481452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39" h="481452">
                <a:moveTo>
                  <a:pt x="413844" y="0"/>
                </a:moveTo>
                <a:lnTo>
                  <a:pt x="1239739" y="0"/>
                </a:lnTo>
                <a:lnTo>
                  <a:pt x="788611" y="481452"/>
                </a:lnTo>
                <a:lnTo>
                  <a:pt x="0" y="48145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rgbClr val="262626">
              <a:shade val="50000"/>
            </a:srgbClr>
          </a:lnRef>
          <a:fillRef idx="1">
            <a:srgbClr val="262626"/>
          </a:fillRef>
          <a:effectRef idx="0">
            <a:srgbClr val="262626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12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487672" y="2756961"/>
            <a:ext cx="487552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 fontScale="975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交易对手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>
            <p:custDataLst>
              <p:tags r:id="rId9"/>
            </p:custDataLst>
          </p:nvPr>
        </p:nvSpPr>
        <p:spPr>
          <a:xfrm flipH="1" flipV="1">
            <a:off x="4044090" y="2746473"/>
            <a:ext cx="620765" cy="481452"/>
          </a:xfrm>
          <a:custGeom>
            <a:avLst/>
            <a:gdLst>
              <a:gd name="connsiteX0" fmla="*/ 206921 w 620765"/>
              <a:gd name="connsiteY0" fmla="*/ 481452 h 481452"/>
              <a:gd name="connsiteX1" fmla="*/ 0 w 620765"/>
              <a:gd name="connsiteY1" fmla="*/ 481452 h 481452"/>
              <a:gd name="connsiteX2" fmla="*/ 413844 w 620765"/>
              <a:gd name="connsiteY2" fmla="*/ 0 h 481452"/>
              <a:gd name="connsiteX3" fmla="*/ 620765 w 620765"/>
              <a:gd name="connsiteY3" fmla="*/ 0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765" h="481452">
                <a:moveTo>
                  <a:pt x="206921" y="481452"/>
                </a:moveTo>
                <a:lnTo>
                  <a:pt x="0" y="481452"/>
                </a:lnTo>
                <a:lnTo>
                  <a:pt x="413844" y="0"/>
                </a:lnTo>
                <a:lnTo>
                  <a:pt x="620765" y="0"/>
                </a:lnTo>
                <a:close/>
              </a:path>
            </a:pathLst>
          </a:custGeom>
          <a:solidFill>
            <a:srgbClr val="FFBF2B"/>
          </a:solidFill>
          <a:ln>
            <a:noFill/>
          </a:ln>
        </p:spPr>
        <p:style>
          <a:lnRef idx="2">
            <a:srgbClr val="262626">
              <a:shade val="50000"/>
            </a:srgbClr>
          </a:lnRef>
          <a:fillRef idx="1">
            <a:srgbClr val="262626"/>
          </a:fillRef>
          <a:effectRef idx="0">
            <a:srgbClr val="262626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任意多边形 44"/>
          <p:cNvSpPr/>
          <p:nvPr>
            <p:custDataLst>
              <p:tags r:id="rId10"/>
            </p:custDataLst>
          </p:nvPr>
        </p:nvSpPr>
        <p:spPr>
          <a:xfrm>
            <a:off x="4342131" y="2746473"/>
            <a:ext cx="1239739" cy="481452"/>
          </a:xfrm>
          <a:custGeom>
            <a:avLst/>
            <a:gdLst>
              <a:gd name="connsiteX0" fmla="*/ 413844 w 1239739"/>
              <a:gd name="connsiteY0" fmla="*/ 0 h 481452"/>
              <a:gd name="connsiteX1" fmla="*/ 1239739 w 1239739"/>
              <a:gd name="connsiteY1" fmla="*/ 0 h 481452"/>
              <a:gd name="connsiteX2" fmla="*/ 788611 w 1239739"/>
              <a:gd name="connsiteY2" fmla="*/ 481452 h 481452"/>
              <a:gd name="connsiteX3" fmla="*/ 0 w 1239739"/>
              <a:gd name="connsiteY3" fmla="*/ 481452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39" h="481452">
                <a:moveTo>
                  <a:pt x="413844" y="0"/>
                </a:moveTo>
                <a:lnTo>
                  <a:pt x="1239739" y="0"/>
                </a:lnTo>
                <a:lnTo>
                  <a:pt x="788611" y="481452"/>
                </a:lnTo>
                <a:lnTo>
                  <a:pt x="0" y="48145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rgbClr val="262626">
              <a:shade val="50000"/>
            </a:srgbClr>
          </a:lnRef>
          <a:fillRef idx="1">
            <a:srgbClr val="262626"/>
          </a:fillRef>
          <a:effectRef idx="0">
            <a:srgbClr val="262626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12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916172" y="3602674"/>
            <a:ext cx="487552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 fontScale="975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任意多边形 47"/>
          <p:cNvSpPr/>
          <p:nvPr>
            <p:custDataLst>
              <p:tags r:id="rId12"/>
            </p:custDataLst>
          </p:nvPr>
        </p:nvSpPr>
        <p:spPr>
          <a:xfrm flipH="1" flipV="1">
            <a:off x="3472590" y="3592186"/>
            <a:ext cx="620765" cy="481452"/>
          </a:xfrm>
          <a:custGeom>
            <a:avLst/>
            <a:gdLst>
              <a:gd name="connsiteX0" fmla="*/ 206921 w 620765"/>
              <a:gd name="connsiteY0" fmla="*/ 481452 h 481452"/>
              <a:gd name="connsiteX1" fmla="*/ 0 w 620765"/>
              <a:gd name="connsiteY1" fmla="*/ 481452 h 481452"/>
              <a:gd name="connsiteX2" fmla="*/ 413844 w 620765"/>
              <a:gd name="connsiteY2" fmla="*/ 0 h 481452"/>
              <a:gd name="connsiteX3" fmla="*/ 620765 w 620765"/>
              <a:gd name="connsiteY3" fmla="*/ 0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765" h="481452">
                <a:moveTo>
                  <a:pt x="206921" y="481452"/>
                </a:moveTo>
                <a:lnTo>
                  <a:pt x="0" y="481452"/>
                </a:lnTo>
                <a:lnTo>
                  <a:pt x="413844" y="0"/>
                </a:lnTo>
                <a:lnTo>
                  <a:pt x="620765" y="0"/>
                </a:lnTo>
                <a:close/>
              </a:path>
            </a:pathLst>
          </a:custGeom>
          <a:solidFill>
            <a:srgbClr val="FFBF2B"/>
          </a:solidFill>
          <a:ln>
            <a:noFill/>
          </a:ln>
        </p:spPr>
        <p:style>
          <a:lnRef idx="2">
            <a:srgbClr val="262626">
              <a:shade val="50000"/>
            </a:srgbClr>
          </a:lnRef>
          <a:fillRef idx="1">
            <a:srgbClr val="262626"/>
          </a:fillRef>
          <a:effectRef idx="0">
            <a:srgbClr val="262626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任意多边形 48"/>
          <p:cNvSpPr/>
          <p:nvPr>
            <p:custDataLst>
              <p:tags r:id="rId13"/>
            </p:custDataLst>
          </p:nvPr>
        </p:nvSpPr>
        <p:spPr>
          <a:xfrm>
            <a:off x="3770631" y="3592186"/>
            <a:ext cx="1239739" cy="481452"/>
          </a:xfrm>
          <a:custGeom>
            <a:avLst/>
            <a:gdLst>
              <a:gd name="connsiteX0" fmla="*/ 413844 w 1239739"/>
              <a:gd name="connsiteY0" fmla="*/ 0 h 481452"/>
              <a:gd name="connsiteX1" fmla="*/ 1239739 w 1239739"/>
              <a:gd name="connsiteY1" fmla="*/ 0 h 481452"/>
              <a:gd name="connsiteX2" fmla="*/ 788611 w 1239739"/>
              <a:gd name="connsiteY2" fmla="*/ 481452 h 481452"/>
              <a:gd name="connsiteX3" fmla="*/ 0 w 1239739"/>
              <a:gd name="connsiteY3" fmla="*/ 481452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39" h="481452">
                <a:moveTo>
                  <a:pt x="413844" y="0"/>
                </a:moveTo>
                <a:lnTo>
                  <a:pt x="1239739" y="0"/>
                </a:lnTo>
                <a:lnTo>
                  <a:pt x="788611" y="481452"/>
                </a:lnTo>
                <a:lnTo>
                  <a:pt x="0" y="48145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rgbClr val="262626">
              <a:shade val="50000"/>
            </a:srgbClr>
          </a:lnRef>
          <a:fillRef idx="1">
            <a:srgbClr val="262626"/>
          </a:fillRef>
          <a:effectRef idx="0">
            <a:srgbClr val="262626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2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344672" y="4448387"/>
            <a:ext cx="487552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normAutofit fontScale="97500"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产品亮点</a:t>
            </a:r>
            <a:endParaRPr kumimoji="0" lang="en-US" altLang="zh-CN" sz="2800" i="0" u="none" strike="noStrike" kern="120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任意多边形 53"/>
          <p:cNvSpPr/>
          <p:nvPr>
            <p:custDataLst>
              <p:tags r:id="rId15"/>
            </p:custDataLst>
          </p:nvPr>
        </p:nvSpPr>
        <p:spPr>
          <a:xfrm flipH="1" flipV="1">
            <a:off x="2901090" y="4437899"/>
            <a:ext cx="620765" cy="481452"/>
          </a:xfrm>
          <a:custGeom>
            <a:avLst/>
            <a:gdLst>
              <a:gd name="connsiteX0" fmla="*/ 206921 w 620765"/>
              <a:gd name="connsiteY0" fmla="*/ 481452 h 481452"/>
              <a:gd name="connsiteX1" fmla="*/ 0 w 620765"/>
              <a:gd name="connsiteY1" fmla="*/ 481452 h 481452"/>
              <a:gd name="connsiteX2" fmla="*/ 413844 w 620765"/>
              <a:gd name="connsiteY2" fmla="*/ 0 h 481452"/>
              <a:gd name="connsiteX3" fmla="*/ 620765 w 620765"/>
              <a:gd name="connsiteY3" fmla="*/ 0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765" h="481452">
                <a:moveTo>
                  <a:pt x="206921" y="481452"/>
                </a:moveTo>
                <a:lnTo>
                  <a:pt x="0" y="481452"/>
                </a:lnTo>
                <a:lnTo>
                  <a:pt x="413844" y="0"/>
                </a:lnTo>
                <a:lnTo>
                  <a:pt x="620765" y="0"/>
                </a:lnTo>
                <a:close/>
              </a:path>
            </a:pathLst>
          </a:custGeom>
          <a:solidFill>
            <a:srgbClr val="FFBF2B"/>
          </a:solidFill>
          <a:ln>
            <a:noFill/>
          </a:ln>
        </p:spPr>
        <p:style>
          <a:lnRef idx="2">
            <a:srgbClr val="262626">
              <a:shade val="50000"/>
            </a:srgbClr>
          </a:lnRef>
          <a:fillRef idx="1">
            <a:srgbClr val="262626"/>
          </a:fillRef>
          <a:effectRef idx="0">
            <a:srgbClr val="262626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任意多边形 54"/>
          <p:cNvSpPr/>
          <p:nvPr>
            <p:custDataLst>
              <p:tags r:id="rId16"/>
            </p:custDataLst>
          </p:nvPr>
        </p:nvSpPr>
        <p:spPr>
          <a:xfrm>
            <a:off x="3199131" y="4437899"/>
            <a:ext cx="1239739" cy="481452"/>
          </a:xfrm>
          <a:custGeom>
            <a:avLst/>
            <a:gdLst>
              <a:gd name="connsiteX0" fmla="*/ 413844 w 1239739"/>
              <a:gd name="connsiteY0" fmla="*/ 0 h 481452"/>
              <a:gd name="connsiteX1" fmla="*/ 1239739 w 1239739"/>
              <a:gd name="connsiteY1" fmla="*/ 0 h 481452"/>
              <a:gd name="connsiteX2" fmla="*/ 788611 w 1239739"/>
              <a:gd name="connsiteY2" fmla="*/ 481452 h 481452"/>
              <a:gd name="connsiteX3" fmla="*/ 0 w 1239739"/>
              <a:gd name="connsiteY3" fmla="*/ 481452 h 48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39" h="481452">
                <a:moveTo>
                  <a:pt x="413844" y="0"/>
                </a:moveTo>
                <a:lnTo>
                  <a:pt x="1239739" y="0"/>
                </a:lnTo>
                <a:lnTo>
                  <a:pt x="788611" y="481452"/>
                </a:lnTo>
                <a:lnTo>
                  <a:pt x="0" y="48145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rgbClr val="262626">
              <a:shade val="50000"/>
            </a:srgbClr>
          </a:lnRef>
          <a:fillRef idx="1">
            <a:srgbClr val="262626"/>
          </a:fillRef>
          <a:effectRef idx="0">
            <a:srgbClr val="262626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项目亮点</a:t>
            </a:r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6357938" y="3521967"/>
            <a:ext cx="4801238" cy="2317790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t="-28000" r="-5000" b="-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>
            <p:custDataLst>
              <p:tags r:id="rId3"/>
            </p:custDataLst>
          </p:nvPr>
        </p:nvSpPr>
        <p:spPr>
          <a:xfrm flipH="1">
            <a:off x="3536829" y="3168536"/>
            <a:ext cx="8655169" cy="2908055"/>
          </a:xfrm>
          <a:custGeom>
            <a:avLst/>
            <a:gdLst>
              <a:gd name="connsiteX0" fmla="*/ 5262560 w 6191249"/>
              <a:gd name="connsiteY0" fmla="*/ 0 h 2333625"/>
              <a:gd name="connsiteX1" fmla="*/ 0 w 6191249"/>
              <a:gd name="connsiteY1" fmla="*/ 0 h 2333625"/>
              <a:gd name="connsiteX2" fmla="*/ 0 w 6191249"/>
              <a:gd name="connsiteY2" fmla="*/ 109916 h 2333625"/>
              <a:gd name="connsiteX3" fmla="*/ 416063 w 6191249"/>
              <a:gd name="connsiteY3" fmla="*/ 109916 h 2333625"/>
              <a:gd name="connsiteX4" fmla="*/ 3930820 w 6191249"/>
              <a:gd name="connsiteY4" fmla="*/ 109916 h 2333625"/>
              <a:gd name="connsiteX5" fmla="*/ 5182877 w 6191249"/>
              <a:gd name="connsiteY5" fmla="*/ 109916 h 2333625"/>
              <a:gd name="connsiteX6" fmla="*/ 6024082 w 6191249"/>
              <a:gd name="connsiteY6" fmla="*/ 1166812 h 2333625"/>
              <a:gd name="connsiteX7" fmla="*/ 5182877 w 6191249"/>
              <a:gd name="connsiteY7" fmla="*/ 2223708 h 2333625"/>
              <a:gd name="connsiteX8" fmla="*/ 3930820 w 6191249"/>
              <a:gd name="connsiteY8" fmla="*/ 2223708 h 2333625"/>
              <a:gd name="connsiteX9" fmla="*/ 416063 w 6191249"/>
              <a:gd name="connsiteY9" fmla="*/ 2223708 h 2333625"/>
              <a:gd name="connsiteX10" fmla="*/ 0 w 6191249"/>
              <a:gd name="connsiteY10" fmla="*/ 2223708 h 2333625"/>
              <a:gd name="connsiteX11" fmla="*/ 0 w 6191249"/>
              <a:gd name="connsiteY11" fmla="*/ 2333625 h 2333625"/>
              <a:gd name="connsiteX12" fmla="*/ 5262560 w 6191249"/>
              <a:gd name="connsiteY12" fmla="*/ 2333625 h 2333625"/>
              <a:gd name="connsiteX13" fmla="*/ 6191249 w 6191249"/>
              <a:gd name="connsiteY13" fmla="*/ 1166813 h 233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91249" h="2333625">
                <a:moveTo>
                  <a:pt x="5262560" y="0"/>
                </a:moveTo>
                <a:lnTo>
                  <a:pt x="0" y="0"/>
                </a:lnTo>
                <a:lnTo>
                  <a:pt x="0" y="109916"/>
                </a:lnTo>
                <a:lnTo>
                  <a:pt x="416063" y="109916"/>
                </a:lnTo>
                <a:lnTo>
                  <a:pt x="3930820" y="109916"/>
                </a:lnTo>
                <a:lnTo>
                  <a:pt x="5182877" y="109916"/>
                </a:lnTo>
                <a:lnTo>
                  <a:pt x="6024082" y="1166812"/>
                </a:lnTo>
                <a:lnTo>
                  <a:pt x="5182877" y="2223708"/>
                </a:lnTo>
                <a:lnTo>
                  <a:pt x="3930820" y="2223708"/>
                </a:lnTo>
                <a:lnTo>
                  <a:pt x="416063" y="2223708"/>
                </a:lnTo>
                <a:lnTo>
                  <a:pt x="0" y="2223708"/>
                </a:lnTo>
                <a:lnTo>
                  <a:pt x="0" y="2333625"/>
                </a:lnTo>
                <a:lnTo>
                  <a:pt x="5262560" y="2333625"/>
                </a:lnTo>
                <a:lnTo>
                  <a:pt x="6191249" y="116681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31635" y="1347343"/>
            <a:ext cx="6162131" cy="3494375"/>
          </a:xfrm>
          <a:custGeom>
            <a:avLst/>
            <a:gdLst>
              <a:gd name="connsiteX0" fmla="*/ 0 w 4814889"/>
              <a:gd name="connsiteY0" fmla="*/ 0 h 3079594"/>
              <a:gd name="connsiteX1" fmla="*/ 1152526 w 4814889"/>
              <a:gd name="connsiteY1" fmla="*/ 0 h 3079594"/>
              <a:gd name="connsiteX2" fmla="*/ 2484000 w 4814889"/>
              <a:gd name="connsiteY2" fmla="*/ 0 h 3079594"/>
              <a:gd name="connsiteX3" fmla="*/ 3547174 w 4814889"/>
              <a:gd name="connsiteY3" fmla="*/ 0 h 3079594"/>
              <a:gd name="connsiteX4" fmla="*/ 4814889 w 4814889"/>
              <a:gd name="connsiteY4" fmla="*/ 1539797 h 3079594"/>
              <a:gd name="connsiteX5" fmla="*/ 3547174 w 4814889"/>
              <a:gd name="connsiteY5" fmla="*/ 3079594 h 3079594"/>
              <a:gd name="connsiteX6" fmla="*/ 2484000 w 4814889"/>
              <a:gd name="connsiteY6" fmla="*/ 3079594 h 3079594"/>
              <a:gd name="connsiteX7" fmla="*/ 1152526 w 4814889"/>
              <a:gd name="connsiteY7" fmla="*/ 3079594 h 3079594"/>
              <a:gd name="connsiteX8" fmla="*/ 0 w 4814889"/>
              <a:gd name="connsiteY8" fmla="*/ 3079594 h 3079594"/>
              <a:gd name="connsiteX9" fmla="*/ 0 w 4814889"/>
              <a:gd name="connsiteY9" fmla="*/ 2859009 h 3079594"/>
              <a:gd name="connsiteX10" fmla="*/ 2484000 w 4814889"/>
              <a:gd name="connsiteY10" fmla="*/ 2859009 h 3079594"/>
              <a:gd name="connsiteX11" fmla="*/ 2484000 w 4814889"/>
              <a:gd name="connsiteY11" fmla="*/ 2859010 h 3079594"/>
              <a:gd name="connsiteX12" fmla="*/ 3410133 w 4814889"/>
              <a:gd name="connsiteY12" fmla="*/ 2859010 h 3079594"/>
              <a:gd name="connsiteX13" fmla="*/ 4496241 w 4814889"/>
              <a:gd name="connsiteY13" fmla="*/ 1539798 h 3079594"/>
              <a:gd name="connsiteX14" fmla="*/ 3410133 w 4814889"/>
              <a:gd name="connsiteY14" fmla="*/ 220585 h 3079594"/>
              <a:gd name="connsiteX15" fmla="*/ 2484000 w 4814889"/>
              <a:gd name="connsiteY15" fmla="*/ 220585 h 3079594"/>
              <a:gd name="connsiteX16" fmla="*/ 1152526 w 4814889"/>
              <a:gd name="connsiteY16" fmla="*/ 220585 h 3079594"/>
              <a:gd name="connsiteX17" fmla="*/ 0 w 4814889"/>
              <a:gd name="connsiteY17" fmla="*/ 220585 h 307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14889" h="3079594">
                <a:moveTo>
                  <a:pt x="0" y="0"/>
                </a:moveTo>
                <a:lnTo>
                  <a:pt x="1152526" y="0"/>
                </a:lnTo>
                <a:lnTo>
                  <a:pt x="2484000" y="0"/>
                </a:lnTo>
                <a:lnTo>
                  <a:pt x="3547174" y="0"/>
                </a:lnTo>
                <a:lnTo>
                  <a:pt x="4814889" y="1539797"/>
                </a:lnTo>
                <a:lnTo>
                  <a:pt x="3547174" y="3079594"/>
                </a:lnTo>
                <a:lnTo>
                  <a:pt x="2484000" y="3079594"/>
                </a:lnTo>
                <a:lnTo>
                  <a:pt x="1152526" y="3079594"/>
                </a:lnTo>
                <a:lnTo>
                  <a:pt x="0" y="3079594"/>
                </a:lnTo>
                <a:lnTo>
                  <a:pt x="0" y="2859009"/>
                </a:lnTo>
                <a:lnTo>
                  <a:pt x="2484000" y="2859009"/>
                </a:lnTo>
                <a:lnTo>
                  <a:pt x="2484000" y="2859010"/>
                </a:lnTo>
                <a:lnTo>
                  <a:pt x="3410133" y="2859010"/>
                </a:lnTo>
                <a:lnTo>
                  <a:pt x="4496241" y="1539798"/>
                </a:lnTo>
                <a:lnTo>
                  <a:pt x="3410133" y="220585"/>
                </a:lnTo>
                <a:lnTo>
                  <a:pt x="2484000" y="220585"/>
                </a:lnTo>
                <a:lnTo>
                  <a:pt x="1152526" y="220585"/>
                </a:lnTo>
                <a:lnTo>
                  <a:pt x="0" y="220585"/>
                </a:lnTo>
                <a:close/>
              </a:path>
            </a:pathLst>
          </a:cu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>
            <p:custDataLst>
              <p:tags r:id="rId5"/>
            </p:custDataLst>
          </p:nvPr>
        </p:nvSpPr>
        <p:spPr>
          <a:xfrm>
            <a:off x="6686550" y="681990"/>
            <a:ext cx="5246370" cy="22993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高质量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合作方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全国房企百强保集集团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合作</a:t>
            </a:r>
            <a:r>
              <a:rPr lang="zh-CN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，全额本息按时退出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信用等级是</a:t>
            </a:r>
            <a:r>
              <a:rPr lang="en-US" altLang="zh-CN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AA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评级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证监会批准发债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 35"/>
          <p:cNvSpPr/>
          <p:nvPr>
            <p:custDataLst>
              <p:tags r:id="rId6"/>
            </p:custDataLst>
          </p:nvPr>
        </p:nvSpPr>
        <p:spPr>
          <a:xfrm>
            <a:off x="5214620" y="1799590"/>
            <a:ext cx="6971665" cy="1181735"/>
          </a:xfrm>
          <a:custGeom>
            <a:avLst/>
            <a:gdLst>
              <a:gd name="connsiteX0" fmla="*/ 121443 w 4310058"/>
              <a:gd name="connsiteY0" fmla="*/ 0 h 948529"/>
              <a:gd name="connsiteX1" fmla="*/ 242886 w 4310058"/>
              <a:gd name="connsiteY1" fmla="*/ 121443 h 948529"/>
              <a:gd name="connsiteX2" fmla="*/ 233343 w 4310058"/>
              <a:gd name="connsiteY2" fmla="*/ 168714 h 948529"/>
              <a:gd name="connsiteX3" fmla="*/ 230593 w 4310058"/>
              <a:gd name="connsiteY3" fmla="*/ 172793 h 948529"/>
              <a:gd name="connsiteX4" fmla="*/ 788576 w 4310058"/>
              <a:gd name="connsiteY4" fmla="*/ 873847 h 948529"/>
              <a:gd name="connsiteX5" fmla="*/ 1639281 w 4310058"/>
              <a:gd name="connsiteY5" fmla="*/ 873847 h 948529"/>
              <a:gd name="connsiteX6" fmla="*/ 4027366 w 4310058"/>
              <a:gd name="connsiteY6" fmla="*/ 873847 h 948529"/>
              <a:gd name="connsiteX7" fmla="*/ 4310058 w 4310058"/>
              <a:gd name="connsiteY7" fmla="*/ 873847 h 948529"/>
              <a:gd name="connsiteX8" fmla="*/ 4310058 w 4310058"/>
              <a:gd name="connsiteY8" fmla="*/ 948529 h 948529"/>
              <a:gd name="connsiteX9" fmla="*/ 734436 w 4310058"/>
              <a:gd name="connsiteY9" fmla="*/ 948529 h 948529"/>
              <a:gd name="connsiteX10" fmla="*/ 165690 w 4310058"/>
              <a:gd name="connsiteY10" fmla="*/ 233953 h 948529"/>
              <a:gd name="connsiteX11" fmla="*/ 121443 w 4310058"/>
              <a:gd name="connsiteY11" fmla="*/ 242886 h 948529"/>
              <a:gd name="connsiteX12" fmla="*/ 0 w 4310058"/>
              <a:gd name="connsiteY12" fmla="*/ 121443 h 948529"/>
              <a:gd name="connsiteX13" fmla="*/ 121443 w 4310058"/>
              <a:gd name="connsiteY13" fmla="*/ 0 h 9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0058" h="948529">
                <a:moveTo>
                  <a:pt x="121443" y="0"/>
                </a:moveTo>
                <a:cubicBezTo>
                  <a:pt x="188514" y="0"/>
                  <a:pt x="242886" y="54372"/>
                  <a:pt x="242886" y="121443"/>
                </a:cubicBezTo>
                <a:cubicBezTo>
                  <a:pt x="242886" y="138211"/>
                  <a:pt x="239488" y="154185"/>
                  <a:pt x="233343" y="168714"/>
                </a:cubicBezTo>
                <a:lnTo>
                  <a:pt x="230593" y="172793"/>
                </a:lnTo>
                <a:lnTo>
                  <a:pt x="788576" y="873847"/>
                </a:lnTo>
                <a:lnTo>
                  <a:pt x="1639281" y="873847"/>
                </a:lnTo>
                <a:lnTo>
                  <a:pt x="4027366" y="873847"/>
                </a:lnTo>
                <a:lnTo>
                  <a:pt x="4310058" y="873847"/>
                </a:lnTo>
                <a:lnTo>
                  <a:pt x="4310058" y="948529"/>
                </a:lnTo>
                <a:lnTo>
                  <a:pt x="734436" y="948529"/>
                </a:lnTo>
                <a:lnTo>
                  <a:pt x="165690" y="233953"/>
                </a:lnTo>
                <a:lnTo>
                  <a:pt x="121443" y="242886"/>
                </a:lnTo>
                <a:cubicBezTo>
                  <a:pt x="54372" y="242886"/>
                  <a:pt x="0" y="188514"/>
                  <a:pt x="0" y="121443"/>
                </a:cubicBezTo>
                <a:cubicBezTo>
                  <a:pt x="0" y="54372"/>
                  <a:pt x="54372" y="0"/>
                  <a:pt x="12144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7" name="圆角矩形 36"/>
          <p:cNvSpPr/>
          <p:nvPr>
            <p:custDataLst>
              <p:tags r:id="rId7"/>
            </p:custDataLst>
          </p:nvPr>
        </p:nvSpPr>
        <p:spPr>
          <a:xfrm>
            <a:off x="237018" y="1918690"/>
            <a:ext cx="3523779" cy="2312922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10" r="-25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8"/>
            </p:custDataLst>
          </p:nvPr>
        </p:nvSpPr>
        <p:spPr>
          <a:xfrm flipH="1">
            <a:off x="31750" y="5478145"/>
            <a:ext cx="5410200" cy="1106170"/>
          </a:xfrm>
          <a:custGeom>
            <a:avLst/>
            <a:gdLst>
              <a:gd name="connsiteX0" fmla="*/ 121443 w 4310058"/>
              <a:gd name="connsiteY0" fmla="*/ 0 h 948529"/>
              <a:gd name="connsiteX1" fmla="*/ 242886 w 4310058"/>
              <a:gd name="connsiteY1" fmla="*/ 121443 h 948529"/>
              <a:gd name="connsiteX2" fmla="*/ 233343 w 4310058"/>
              <a:gd name="connsiteY2" fmla="*/ 168714 h 948529"/>
              <a:gd name="connsiteX3" fmla="*/ 230593 w 4310058"/>
              <a:gd name="connsiteY3" fmla="*/ 172793 h 948529"/>
              <a:gd name="connsiteX4" fmla="*/ 788576 w 4310058"/>
              <a:gd name="connsiteY4" fmla="*/ 873847 h 948529"/>
              <a:gd name="connsiteX5" fmla="*/ 1639281 w 4310058"/>
              <a:gd name="connsiteY5" fmla="*/ 873847 h 948529"/>
              <a:gd name="connsiteX6" fmla="*/ 4027366 w 4310058"/>
              <a:gd name="connsiteY6" fmla="*/ 873847 h 948529"/>
              <a:gd name="connsiteX7" fmla="*/ 4310058 w 4310058"/>
              <a:gd name="connsiteY7" fmla="*/ 873847 h 948529"/>
              <a:gd name="connsiteX8" fmla="*/ 4310058 w 4310058"/>
              <a:gd name="connsiteY8" fmla="*/ 948529 h 948529"/>
              <a:gd name="connsiteX9" fmla="*/ 734436 w 4310058"/>
              <a:gd name="connsiteY9" fmla="*/ 948529 h 948529"/>
              <a:gd name="connsiteX10" fmla="*/ 165690 w 4310058"/>
              <a:gd name="connsiteY10" fmla="*/ 233953 h 948529"/>
              <a:gd name="connsiteX11" fmla="*/ 121443 w 4310058"/>
              <a:gd name="connsiteY11" fmla="*/ 242886 h 948529"/>
              <a:gd name="connsiteX12" fmla="*/ 0 w 4310058"/>
              <a:gd name="connsiteY12" fmla="*/ 121443 h 948529"/>
              <a:gd name="connsiteX13" fmla="*/ 121443 w 4310058"/>
              <a:gd name="connsiteY13" fmla="*/ 0 h 9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10058" h="948529">
                <a:moveTo>
                  <a:pt x="121443" y="0"/>
                </a:moveTo>
                <a:cubicBezTo>
                  <a:pt x="188514" y="0"/>
                  <a:pt x="242886" y="54372"/>
                  <a:pt x="242886" y="121443"/>
                </a:cubicBezTo>
                <a:cubicBezTo>
                  <a:pt x="242886" y="138211"/>
                  <a:pt x="239488" y="154185"/>
                  <a:pt x="233343" y="168714"/>
                </a:cubicBezTo>
                <a:lnTo>
                  <a:pt x="230593" y="172793"/>
                </a:lnTo>
                <a:lnTo>
                  <a:pt x="788576" y="873847"/>
                </a:lnTo>
                <a:lnTo>
                  <a:pt x="1639281" y="873847"/>
                </a:lnTo>
                <a:lnTo>
                  <a:pt x="4027366" y="873847"/>
                </a:lnTo>
                <a:lnTo>
                  <a:pt x="4310058" y="873847"/>
                </a:lnTo>
                <a:lnTo>
                  <a:pt x="4310058" y="948529"/>
                </a:lnTo>
                <a:lnTo>
                  <a:pt x="734436" y="948529"/>
                </a:lnTo>
                <a:lnTo>
                  <a:pt x="165690" y="233953"/>
                </a:lnTo>
                <a:lnTo>
                  <a:pt x="121443" y="242886"/>
                </a:lnTo>
                <a:cubicBezTo>
                  <a:pt x="54372" y="242886"/>
                  <a:pt x="0" y="188514"/>
                  <a:pt x="0" y="121443"/>
                </a:cubicBezTo>
                <a:cubicBezTo>
                  <a:pt x="0" y="54372"/>
                  <a:pt x="54372" y="0"/>
                  <a:pt x="12144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4025" y="4631690"/>
            <a:ext cx="5607050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高质量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的担保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00000"/>
              </a:lnSpc>
            </a:pP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保集集团对外优质股投资资产作为增信，收益稳定可观；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保集母公司佳富投资股权质押及保资投资、湖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州金汇股权质押</a:t>
            </a:r>
            <a:r>
              <a:rPr lang="zh-CN" altLang="en-US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，账户监管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>
              <a:lnSpc>
                <a:spcPct val="100000"/>
              </a:lnSpc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601600" y="1123200"/>
            <a:ext cx="6192000" cy="238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</a:lstStyle>
          <a:p>
            <a:r>
              <a:rPr lang="en-US" altLang="zh-CN" sz="9600" smtClean="0"/>
              <a:t>THANKS!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616467" y="1563319"/>
            <a:ext cx="6192000" cy="2386800"/>
          </a:xfrm>
        </p:spPr>
        <p:txBody>
          <a:bodyPr>
            <a:normAutofit/>
          </a:bodyPr>
          <a:lstStyle/>
          <a:p>
            <a:pPr algn="ctr"/>
            <a:r>
              <a:rPr lang="en-US" altLang="zh-CN" sz="2700" dirty="0">
                <a:solidFill>
                  <a:srgbClr val="203864"/>
                </a:solidFill>
              </a:rPr>
              <a:t>第</a:t>
            </a:r>
            <a:r>
              <a:rPr lang="en-US" altLang="zh-CN" sz="2700" dirty="0" smtClean="0">
                <a:solidFill>
                  <a:srgbClr val="203864"/>
                </a:solidFill>
              </a:rPr>
              <a:t>一部分 </a:t>
            </a:r>
            <a:r>
              <a:rPr lang="en-US" altLang="zh-CN" sz="4400" dirty="0" smtClean="0">
                <a:solidFill>
                  <a:srgbClr val="203864"/>
                </a:solidFill>
              </a:rPr>
              <a:t/>
            </a:r>
            <a:br>
              <a:rPr lang="en-US" altLang="zh-CN" sz="4400" dirty="0" smtClean="0">
                <a:solidFill>
                  <a:srgbClr val="203864"/>
                </a:solidFill>
              </a:rPr>
            </a:br>
            <a:r>
              <a:rPr lang="en-US" altLang="zh-CN" sz="4400" dirty="0" smtClean="0"/>
              <a:t>                        </a:t>
            </a:r>
            <a:r>
              <a:rPr lang="en-US" altLang="zh-CN" sz="4400" b="1" dirty="0" smtClean="0">
                <a:solidFill>
                  <a:srgbClr val="800000"/>
                </a:solidFill>
              </a:rPr>
              <a:t>基金</a:t>
            </a:r>
            <a:r>
              <a:rPr lang="en-US" altLang="zh-CN" sz="4400" b="1" dirty="0">
                <a:solidFill>
                  <a:srgbClr val="800000"/>
                </a:solidFill>
              </a:rPr>
              <a:t>要素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第一部分基金要素</a:t>
            </a:r>
            <a:endParaRPr lang="zh-CN" alt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216488"/>
              </p:ext>
            </p:extLst>
          </p:nvPr>
        </p:nvGraphicFramePr>
        <p:xfrm>
          <a:off x="856615" y="1253490"/>
          <a:ext cx="10598785" cy="5079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0412"/>
                <a:gridCol w="8278373"/>
              </a:tblGrid>
              <a:tr h="4976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基金名称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3" marB="45713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钜洲保集优选私募基金</a:t>
                      </a:r>
                    </a:p>
                  </a:txBody>
                  <a:tcPr marL="91428" marR="91428" marT="45713" marB="45713" anchor="ctr" horzOverflow="overflow"/>
                </a:tc>
              </a:tr>
              <a:tr h="502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基金管理人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钜洲资产管理（上海）有限公司</a:t>
                      </a:r>
                    </a:p>
                  </a:txBody>
                  <a:tcPr marL="91428" marR="91428" marT="45713" marB="45713" anchor="ctr" horzOverflow="overflow"/>
                </a:tc>
              </a:tr>
              <a:tr h="4976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管理人经营地址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上海市静安区（原闸北区）广延路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383</a:t>
                      </a: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号（广中路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788</a:t>
                      </a: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号）引力楼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楼</a:t>
                      </a:r>
                    </a:p>
                  </a:txBody>
                  <a:tcPr marL="91428" marR="91428" marT="45713" marB="45713" anchor="ctr" horzOverflow="overflow"/>
                </a:tc>
              </a:tr>
              <a:tr h="4976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基金类型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kumimoji="0" lang="zh-CN" altLang="en-US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契约型基金（无平行、非母子）</a:t>
                      </a:r>
                      <a:endParaRPr kumimoji="0" lang="zh-CN" altLang="en-US" sz="200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28" marR="91428" marT="45713" marB="45713" anchor="ctr" horzOverflow="overflow"/>
                </a:tc>
              </a:tr>
              <a:tr h="8804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总规模与认购起点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3" marB="45713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总规模：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亿（以实际募集金额为准）；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起投金额：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万人民币，每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万元人民币递增。</a:t>
                      </a:r>
                      <a:endParaRPr kumimoji="0" lang="zh-CN" altLang="en-US" sz="2000" b="0" u="none" strike="noStrike" cap="none" normalizeH="0" baseline="0" dirty="0" smtClean="0">
                        <a:ln>
                          <a:noFill/>
                        </a:ln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3" marB="45713" anchor="ctr" horzOverflow="overflow"/>
                </a:tc>
              </a:tr>
              <a:tr h="1504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增信措施</a:t>
                      </a:r>
                    </a:p>
                  </a:txBody>
                  <a:tcPr marL="91428" marR="91428" marT="45713" marB="45713" anchor="ctr" horzOverflow="overflow"/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、保集集团、保资投资、佳富持有优质金融资产收益帐户监管、收益权质押</a:t>
                      </a:r>
                      <a:endParaRPr lang="en-US" altLang="zh-CN" sz="2000" u="none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zh-CN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、佳富投资</a:t>
                      </a:r>
                      <a:r>
                        <a:rPr lang="en-US" altLang="zh-CN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98.6957%</a:t>
                      </a:r>
                      <a:r>
                        <a:rPr lang="zh-CN" altLang="en-US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、湖州金汇</a:t>
                      </a:r>
                      <a:r>
                        <a:rPr lang="en-US" altLang="zh-CN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r>
                        <a:rPr lang="zh-CN" altLang="en-US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及保资投资</a:t>
                      </a:r>
                      <a:r>
                        <a:rPr lang="en-US" altLang="zh-CN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100%</a:t>
                      </a:r>
                      <a:r>
                        <a:rPr lang="zh-CN" altLang="en-US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股权质押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、实际控制人裘东方夫妇连带责任担保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zh-CN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zh-CN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保资投资、湖州金汇全部账户监管</a:t>
                      </a:r>
                      <a:endParaRPr lang="zh-CN" altLang="zh-CN" sz="2000" u="none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3" marB="45713" anchor="ctr" horzOverflow="overflow"/>
                </a:tc>
              </a:tr>
              <a:tr h="5885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基金</a:t>
                      </a: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3" marB="45713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indent="0" algn="ctr">
                        <a:buNone/>
                      </a:pPr>
                      <a:r>
                        <a:rPr lang="zh-CN" altLang="en-US" sz="2000" u="none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保集集团流动性补足</a:t>
                      </a:r>
                    </a:p>
                  </a:txBody>
                  <a:tcPr marL="91428" marR="91428" marT="45713" marB="45713" anchor="ctr" horzOverflow="overflow"/>
                </a:tc>
              </a:tr>
            </a:tbl>
          </a:graphicData>
        </a:graphic>
      </p:graphicFrame>
      <p:sp>
        <p:nvSpPr>
          <p:cNvPr id="5" name="文本框 2"/>
          <p:cNvSpPr txBox="1"/>
          <p:nvPr/>
        </p:nvSpPr>
        <p:spPr>
          <a:xfrm>
            <a:off x="13335" y="6502400"/>
            <a:ext cx="3226435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内部资料，不得转载或给第三方传阅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23034" y="2175446"/>
            <a:ext cx="3676844" cy="94311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2000" b="1" dirty="0" smtClean="0"/>
              <a:t>  </a:t>
            </a:r>
            <a:r>
              <a:rPr lang="zh-CN" altLang="en-US" sz="2400" b="1" dirty="0" smtClean="0"/>
              <a:t>钜洲保集优选私募</a:t>
            </a:r>
            <a:r>
              <a:rPr lang="zh-CN" altLang="en-US" sz="2400" b="1" dirty="0"/>
              <a:t>基金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94131" y="4494808"/>
            <a:ext cx="3276498" cy="659526"/>
          </a:xfrm>
          <a:prstGeom prst="rect">
            <a:avLst/>
          </a:prstGeom>
          <a:solidFill>
            <a:srgbClr val="00B0F0"/>
          </a:solidFill>
          <a:ln>
            <a:solidFill>
              <a:srgbClr val="92D05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400" b="1" dirty="0"/>
              <a:t>保集控股集团有限公司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5852278" y="3276744"/>
            <a:ext cx="3810" cy="10439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45279" y="1923259"/>
            <a:ext cx="2429444" cy="5847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裘东方夫妇无限连带责任担保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698287" y="2645411"/>
            <a:ext cx="791999" cy="78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8219455" y="2640715"/>
            <a:ext cx="1188000" cy="62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102149" y="2616696"/>
            <a:ext cx="22713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3.1</a:t>
            </a:r>
            <a:r>
              <a:rPr lang="zh-CN" altLang="en-US" b="1" dirty="0" smtClean="0"/>
              <a:t>亿额度</a:t>
            </a:r>
            <a:r>
              <a:rPr lang="zh-CN" altLang="en-US" b="1" dirty="0"/>
              <a:t>，</a:t>
            </a:r>
            <a:r>
              <a:rPr lang="en-US" altLang="zh-CN" b="1" dirty="0"/>
              <a:t>6+6</a:t>
            </a:r>
            <a:r>
              <a:rPr lang="zh-CN" altLang="en-US" b="1" dirty="0"/>
              <a:t>个月</a:t>
            </a:r>
          </a:p>
        </p:txBody>
      </p:sp>
      <p:pic>
        <p:nvPicPr>
          <p:cNvPr id="6157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291" y="2248266"/>
            <a:ext cx="1524000" cy="5842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文本框 1"/>
          <p:cNvSpPr txBox="1"/>
          <p:nvPr/>
        </p:nvSpPr>
        <p:spPr>
          <a:xfrm>
            <a:off x="8557532" y="2265690"/>
            <a:ext cx="1050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管理人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基金结构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68664" y="3433799"/>
            <a:ext cx="777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委托贷款发放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flipH="1" flipV="1">
            <a:off x="6673951" y="3239017"/>
            <a:ext cx="1270" cy="10439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771105" y="3446374"/>
            <a:ext cx="735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集团资金归还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31112" y="2619945"/>
            <a:ext cx="2427933" cy="5847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/>
              <a:t>湖州金汇、佳富投资、</a:t>
            </a:r>
            <a:r>
              <a:rPr lang="zh-CN" altLang="en-US" sz="1600" b="1" dirty="0" smtClean="0"/>
              <a:t>保资投资</a:t>
            </a:r>
            <a:r>
              <a:rPr lang="en-US" altLang="zh-CN" sz="1600" b="1" dirty="0" smtClean="0"/>
              <a:t>100</a:t>
            </a:r>
            <a:r>
              <a:rPr lang="en-US" altLang="zh-CN" sz="1600" b="1" dirty="0"/>
              <a:t>%</a:t>
            </a:r>
            <a:r>
              <a:rPr lang="zh-CN" altLang="en-US" sz="1600" b="1" dirty="0"/>
              <a:t>股权质押</a:t>
            </a:r>
          </a:p>
        </p:txBody>
      </p:sp>
      <p:sp>
        <p:nvSpPr>
          <p:cNvPr id="28" name="矩形 27"/>
          <p:cNvSpPr/>
          <p:nvPr/>
        </p:nvSpPr>
        <p:spPr>
          <a:xfrm>
            <a:off x="1064501" y="1834708"/>
            <a:ext cx="2572936" cy="283790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34287" y="3309376"/>
            <a:ext cx="2424757" cy="5635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价值约</a:t>
            </a:r>
            <a:r>
              <a:rPr kumimoji="1" lang="en-US" altLang="zh-CN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3.6</a:t>
            </a:r>
            <a:r>
              <a:rPr kumimoji="1" lang="zh-CN" altLang="en-US" sz="16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亿优质基金收益权质押且相关账户监管</a:t>
            </a:r>
            <a:endParaRPr kumimoji="1"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34286" y="3951889"/>
            <a:ext cx="2456116" cy="6109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保资投资、湖州金汇全部账户监管</a:t>
            </a:r>
            <a:endParaRPr kumimoji="1"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13820" y="2067533"/>
            <a:ext cx="576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风控措施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/>
          <p:cNvSpPr txBox="1"/>
          <p:nvPr/>
        </p:nvSpPr>
        <p:spPr>
          <a:xfrm>
            <a:off x="5301373" y="1349547"/>
            <a:ext cx="7385725" cy="238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700" dirty="0" smtClean="0">
                <a:solidFill>
                  <a:srgbClr val="203864"/>
                </a:solidFill>
              </a:rPr>
              <a:t>     第</a:t>
            </a:r>
            <a:r>
              <a:rPr lang="zh-CN" altLang="en-US" sz="2700" dirty="0" smtClean="0">
                <a:solidFill>
                  <a:srgbClr val="203864"/>
                </a:solidFill>
              </a:rPr>
              <a:t>二</a:t>
            </a:r>
            <a:r>
              <a:rPr lang="en-US" altLang="zh-CN" sz="2700" dirty="0" smtClean="0">
                <a:solidFill>
                  <a:srgbClr val="203864"/>
                </a:solidFill>
              </a:rPr>
              <a:t>部分 </a:t>
            </a:r>
            <a:endParaRPr lang="en-US" altLang="zh-CN" sz="4400" dirty="0" smtClean="0">
              <a:solidFill>
                <a:srgbClr val="203864"/>
              </a:solidFill>
            </a:endParaRPr>
          </a:p>
          <a:p>
            <a:r>
              <a:rPr lang="en-US" altLang="zh-CN" sz="4400" dirty="0" smtClean="0"/>
              <a:t>   </a:t>
            </a:r>
            <a:r>
              <a:rPr lang="zh-CN" altLang="en-US" sz="4400" dirty="0" smtClean="0">
                <a:solidFill>
                  <a:srgbClr val="800000"/>
                </a:solidFill>
              </a:rPr>
              <a:t>交易对手</a:t>
            </a:r>
            <a:r>
              <a:rPr lang="en-US" altLang="zh-CN" sz="4400" dirty="0" smtClean="0">
                <a:solidFill>
                  <a:srgbClr val="800000"/>
                </a:solidFill>
              </a:rPr>
              <a:t>   </a:t>
            </a:r>
          </a:p>
          <a:p>
            <a:r>
              <a:rPr lang="en-US" altLang="zh-CN" sz="4400" dirty="0" smtClean="0">
                <a:solidFill>
                  <a:srgbClr val="800000"/>
                </a:solidFill>
              </a:rPr>
              <a:t>         </a:t>
            </a:r>
            <a:endParaRPr lang="en-US" altLang="zh-CN" sz="4400" dirty="0">
              <a:solidFill>
                <a:srgbClr val="8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712" y="3546104"/>
            <a:ext cx="4470586" cy="9431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Picture 2" descr="C:\Users\a\Desktop\未标题-1 拷贝.jpg"/>
          <p:cNvPicPr>
            <a:picLocks noChangeAspect="1" noChangeArrowheads="1"/>
          </p:cNvPicPr>
          <p:nvPr/>
        </p:nvPicPr>
        <p:blipFill>
          <a:blip r:embed="rId2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b="14062"/>
          <a:stretch>
            <a:fillRect/>
          </a:stretch>
        </p:blipFill>
        <p:spPr bwMode="auto">
          <a:xfrm>
            <a:off x="695939" y="1124144"/>
            <a:ext cx="6500199" cy="5313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/>
          <p:cNvSpPr/>
          <p:nvPr/>
        </p:nvSpPr>
        <p:spPr>
          <a:xfrm>
            <a:off x="777712" y="1007719"/>
            <a:ext cx="6228665" cy="5858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marL="171450" indent="-171450" algn="just"/>
            <a:r>
              <a:rPr lang="zh-CN" altLang="en-US" sz="20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强</a:t>
            </a:r>
            <a:r>
              <a:rPr lang="zh-CN" altLang="en-US" sz="2000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大的品牌效应</a:t>
            </a:r>
            <a:endParaRPr lang="en-US" altLang="zh-CN" sz="2000" dirty="0">
              <a:solidFill>
                <a:srgbClr val="C00000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algn="just"/>
            <a:endParaRPr lang="en-US" altLang="zh-CN" sz="1600" dirty="0">
              <a:solidFill>
                <a:srgbClr val="333399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zh-CN" altLang="en-US" sz="1600" b="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保集集团</a:t>
            </a:r>
            <a:r>
              <a:rPr lang="en-US" altLang="zh-CN" sz="1600" b="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1996</a:t>
            </a:r>
            <a:r>
              <a:rPr lang="zh-CN" altLang="en-US" sz="1600" b="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年成立，是一家专注于房地产开发的开发商，过往业绩出众，目前集团总资产已逾百亿，</a:t>
            </a:r>
            <a:r>
              <a:rPr lang="en-US" altLang="zh-CN" sz="1600" b="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2008</a:t>
            </a:r>
            <a:r>
              <a:rPr lang="zh-CN" altLang="en-US" sz="1600" b="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年</a:t>
            </a:r>
            <a:r>
              <a:rPr lang="en-US" altLang="zh-CN" sz="1600" b="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-</a:t>
            </a:r>
            <a:r>
              <a:rPr lang="en-US" altLang="zh-CN" sz="1600" b="0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2015</a:t>
            </a:r>
            <a:r>
              <a:rPr lang="zh-CN" altLang="en-US" sz="1600" b="0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年</a:t>
            </a:r>
            <a:r>
              <a:rPr lang="zh-CN" altLang="en-US" sz="1600" b="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，</a:t>
            </a:r>
            <a:r>
              <a:rPr lang="zh-CN" altLang="en-US" sz="1600" b="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连续</a:t>
            </a:r>
            <a:r>
              <a:rPr lang="zh-CN" altLang="zh-CN" sz="16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8</a:t>
            </a:r>
            <a:r>
              <a:rPr lang="zh-CN" altLang="en-US" sz="1600" b="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年</a:t>
            </a:r>
            <a:r>
              <a:rPr lang="zh-CN" altLang="en-US" sz="1600" b="0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被评为</a:t>
            </a:r>
            <a:r>
              <a:rPr lang="zh-CN" altLang="en-US" sz="16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中国百强开发商，</a:t>
            </a:r>
            <a:r>
              <a:rPr lang="en-US" altLang="zh-CN" sz="16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2016</a:t>
            </a:r>
            <a:r>
              <a:rPr lang="zh-CN" altLang="en-US" sz="16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年中房协榜单排名</a:t>
            </a:r>
            <a:r>
              <a:rPr lang="en-US" altLang="zh-CN" sz="16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77</a:t>
            </a:r>
            <a:r>
              <a:rPr lang="zh-CN" altLang="en-US" sz="16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位</a:t>
            </a:r>
            <a:r>
              <a:rPr lang="zh-CN" altLang="en-US" sz="1600" b="0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。</a:t>
            </a:r>
            <a:endParaRPr lang="en-US" altLang="zh-CN" sz="1600" b="0" dirty="0" smtClean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zh-CN" altLang="zh-CN" sz="1600" dirty="0" smtClean="0">
                <a:latin typeface="楷体" pitchFamily="49" charset="-122"/>
                <a:ea typeface="楷体" pitchFamily="49" charset="-122"/>
              </a:rPr>
              <a:t>历经</a:t>
            </a:r>
            <a:r>
              <a:rPr lang="zh-CN" altLang="zh-CN" sz="1600" dirty="0">
                <a:latin typeface="楷体" pitchFamily="49" charset="-122"/>
                <a:ea typeface="楷体" pitchFamily="49" charset="-122"/>
              </a:rPr>
              <a:t>十多年发展，保集集团开发足迹遍至上海、江苏扬州、浙江金华、浙江宁波</a:t>
            </a:r>
            <a:r>
              <a:rPr lang="zh-CN" altLang="zh-CN" sz="1600" dirty="0" smtClean="0">
                <a:latin typeface="楷体" pitchFamily="49" charset="-122"/>
                <a:ea typeface="楷体" pitchFamily="49" charset="-122"/>
              </a:rPr>
              <a:t>、南昌</a:t>
            </a:r>
            <a:r>
              <a:rPr lang="zh-CN" altLang="zh-CN" sz="1600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1600" dirty="0" smtClean="0">
                <a:latin typeface="楷体" pitchFamily="49" charset="-122"/>
                <a:ea typeface="楷体" pitchFamily="49" charset="-122"/>
              </a:rPr>
              <a:t>山东、</a:t>
            </a:r>
            <a:r>
              <a:rPr lang="zh-CN" altLang="zh-CN" sz="1600" dirty="0">
                <a:latin typeface="楷体" pitchFamily="49" charset="-122"/>
                <a:ea typeface="楷体" pitchFamily="49" charset="-122"/>
              </a:rPr>
              <a:t>天津等省市，累计开发面积达</a:t>
            </a:r>
            <a:r>
              <a:rPr lang="en-US" altLang="zh-CN" sz="1600" dirty="0">
                <a:latin typeface="楷体" pitchFamily="49" charset="-122"/>
                <a:ea typeface="楷体" pitchFamily="49" charset="-122"/>
              </a:rPr>
              <a:t>300</a:t>
            </a:r>
            <a:r>
              <a:rPr lang="zh-CN" altLang="zh-CN" sz="1600" dirty="0">
                <a:latin typeface="楷体" pitchFamily="49" charset="-122"/>
                <a:ea typeface="楷体" pitchFamily="49" charset="-122"/>
              </a:rPr>
              <a:t>多万平方米。</a:t>
            </a:r>
            <a:r>
              <a:rPr lang="zh-CN" altLang="zh-CN" sz="1600" dirty="0" smtClean="0">
                <a:latin typeface="楷体" pitchFamily="49" charset="-122"/>
                <a:ea typeface="楷体" pitchFamily="49" charset="-122"/>
              </a:rPr>
              <a:t>先后开发上</a:t>
            </a:r>
            <a:r>
              <a:rPr lang="zh-CN" altLang="zh-CN" sz="1600" dirty="0">
                <a:latin typeface="楷体" pitchFamily="49" charset="-122"/>
                <a:ea typeface="楷体" pitchFamily="49" charset="-122"/>
              </a:rPr>
              <a:t>海保集·三泉家园、上海保集·枫景家园、金华·保集半岛</a:t>
            </a:r>
            <a:r>
              <a:rPr lang="zh-CN" altLang="zh-CN" sz="1600" dirty="0" smtClean="0">
                <a:latin typeface="楷体" pitchFamily="49" charset="-122"/>
                <a:ea typeface="楷体" pitchFamily="49" charset="-122"/>
              </a:rPr>
              <a:t>、上海保集</a:t>
            </a:r>
            <a:r>
              <a:rPr lang="zh-CN" altLang="zh-CN" sz="1600" dirty="0">
                <a:latin typeface="楷体" pitchFamily="49" charset="-122"/>
                <a:ea typeface="楷体" pitchFamily="49" charset="-122"/>
              </a:rPr>
              <a:t>·欧郡等项目。目前正在开发上海保集·美罗家园</a:t>
            </a:r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二期</a:t>
            </a:r>
            <a:r>
              <a:rPr lang="zh-CN" altLang="zh-CN" sz="1600" dirty="0">
                <a:latin typeface="楷体" pitchFamily="49" charset="-122"/>
                <a:ea typeface="楷体" pitchFamily="49" charset="-122"/>
              </a:rPr>
              <a:t>项目、上海金色华庭项目（与万科</a:t>
            </a:r>
            <a:r>
              <a:rPr lang="zh-CN" altLang="en-US" sz="1600" dirty="0">
                <a:latin typeface="楷体" pitchFamily="49" charset="-122"/>
                <a:ea typeface="楷体" pitchFamily="49" charset="-122"/>
              </a:rPr>
              <a:t>地产</a:t>
            </a:r>
            <a:r>
              <a:rPr lang="zh-CN" altLang="zh-CN" sz="1600" dirty="0">
                <a:latin typeface="楷体" pitchFamily="49" charset="-122"/>
                <a:ea typeface="楷体" pitchFamily="49" charset="-122"/>
              </a:rPr>
              <a:t>共同开发）、金华保集·蓝郡、南昌·保集半岛、天津保集玫瑰湾项目</a:t>
            </a:r>
            <a:r>
              <a:rPr lang="zh-CN" altLang="zh-CN" sz="1600" dirty="0" smtClean="0">
                <a:latin typeface="楷体" pitchFamily="49" charset="-122"/>
                <a:ea typeface="楷体" pitchFamily="49" charset="-122"/>
              </a:rPr>
              <a:t>、宁波</a:t>
            </a:r>
            <a:r>
              <a:rPr lang="zh-CN" altLang="zh-CN" sz="1600" dirty="0">
                <a:latin typeface="楷体" pitchFamily="49" charset="-122"/>
                <a:ea typeface="楷体" pitchFamily="49" charset="-122"/>
              </a:rPr>
              <a:t>象山城南新区项目等</a:t>
            </a:r>
            <a:r>
              <a:rPr lang="zh-CN" altLang="zh-CN" sz="1600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1600" dirty="0" smtClean="0">
              <a:latin typeface="楷体" pitchFamily="49" charset="-122"/>
              <a:ea typeface="楷体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保集财务情况较为稳定，近三年资产负债率维持在</a:t>
            </a:r>
            <a:r>
              <a:rPr lang="zh-CN" altLang="zh-CN" sz="1600" dirty="0" smtClean="0">
                <a:latin typeface="楷体" pitchFamily="49" charset="-122"/>
                <a:ea typeface="楷体" pitchFamily="49" charset="-122"/>
              </a:rPr>
              <a:t>6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</a:rPr>
              <a:t>0%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－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</a:rPr>
              <a:t>72%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之间，截止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</a:rPr>
              <a:t>2016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年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</a:rPr>
              <a:t>9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月集团合并资产总额约</a:t>
            </a:r>
            <a:r>
              <a:rPr lang="en-US" altLang="zh-CN" sz="1600" dirty="0" smtClean="0">
                <a:latin typeface="楷体" pitchFamily="49" charset="-122"/>
                <a:ea typeface="楷体" pitchFamily="49" charset="-122"/>
              </a:rPr>
              <a:t>121</a:t>
            </a:r>
            <a:r>
              <a:rPr lang="zh-CN" altLang="en-US" sz="1600" dirty="0" smtClean="0">
                <a:latin typeface="楷体" pitchFamily="49" charset="-122"/>
                <a:ea typeface="楷体" pitchFamily="49" charset="-122"/>
              </a:rPr>
              <a:t>亿元。</a:t>
            </a:r>
            <a:endParaRPr lang="en-US" altLang="zh-CN" sz="1600" dirty="0" smtClean="0">
              <a:latin typeface="楷体" pitchFamily="49" charset="-122"/>
              <a:ea typeface="楷体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zh-CN" altLang="en-US" sz="1600" b="0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21154" r="53104" b="20057"/>
          <a:stretch/>
        </p:blipFill>
        <p:spPr>
          <a:xfrm>
            <a:off x="7380941" y="1601815"/>
            <a:ext cx="3810940" cy="463229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10210" t="2767" r="55469" b="91911"/>
          <a:stretch/>
        </p:blipFill>
        <p:spPr>
          <a:xfrm>
            <a:off x="8705205" y="6148722"/>
            <a:ext cx="1766217" cy="3649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214774" y="970970"/>
            <a:ext cx="24473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b="1" dirty="0" smtClean="0"/>
              <a:t>保集控股非公开发行</a:t>
            </a:r>
            <a:endParaRPr kumimoji="1" lang="en-US" altLang="zh-CN" sz="1600" b="1" dirty="0" smtClean="0"/>
          </a:p>
          <a:p>
            <a:pPr algn="ctr"/>
            <a:r>
              <a:rPr kumimoji="1" lang="en-US" altLang="zh-CN" sz="1600" b="1" dirty="0" smtClean="0"/>
              <a:t>2016</a:t>
            </a:r>
            <a:r>
              <a:rPr kumimoji="1" lang="zh-CN" altLang="en-US" sz="1600" b="1" dirty="0" smtClean="0"/>
              <a:t>年公司债券信用评级</a:t>
            </a:r>
            <a:endParaRPr kumimoji="1" lang="zh-CN" altLang="en-US" sz="16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7859066" y="620059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评级机构：</a:t>
            </a:r>
            <a:endParaRPr kumimoji="1" lang="zh-CN" altLang="en-US" sz="1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9132570" y="6550223"/>
            <a:ext cx="30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数据来源：保集集团提供</a:t>
            </a:r>
          </a:p>
        </p:txBody>
      </p:sp>
    </p:spTree>
    <p:extLst>
      <p:ext uri="{BB962C8B-B14F-4D97-AF65-F5344CB8AC3E}">
        <p14:creationId xmlns:p14="http://schemas.microsoft.com/office/powerpoint/2010/main" val="154471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实际控制人——裘东方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2317" y="1188536"/>
            <a:ext cx="2808312" cy="486287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担任的社会公职： </a:t>
            </a:r>
            <a:endParaRPr lang="en-US" altLang="zh-CN" sz="2000" b="1" dirty="0" smtClean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上海工商联宁波商会常务副会长</a:t>
            </a: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世界中华宁波总商会副会长</a:t>
            </a: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上海市宁波经济建设促进协会副会长</a:t>
            </a: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上海商界同仁协会副</a:t>
            </a:r>
            <a:r>
              <a:rPr lang="zh-CN" altLang="en-US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会长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担任的社会公职： </a:t>
            </a: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上海工商联宁波商会常务副会长</a:t>
            </a: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世界中华宁波总商会副会长</a:t>
            </a: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上海市宁波经济建设促进协会副会长</a:t>
            </a:r>
          </a:p>
          <a:p>
            <a:r>
              <a:rPr lang="en-US" alt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上海商界同仁协会副会长</a:t>
            </a:r>
          </a:p>
        </p:txBody>
      </p:sp>
      <p:sp>
        <p:nvSpPr>
          <p:cNvPr id="9" name="矩形 8"/>
          <p:cNvSpPr/>
          <p:nvPr/>
        </p:nvSpPr>
        <p:spPr>
          <a:xfrm>
            <a:off x="7510005" y="1000512"/>
            <a:ext cx="3983495" cy="51013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ffectLst/>
                <a:latin typeface="微软雅黑"/>
                <a:ea typeface="微软雅黑"/>
                <a:cs typeface="微软雅黑"/>
              </a:rPr>
              <a:t>所获荣誉：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effectLst/>
                <a:latin typeface="微软雅黑"/>
                <a:ea typeface="微软雅黑"/>
                <a:cs typeface="微软雅黑"/>
              </a:rPr>
              <a:t>•2007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年在“第七届中国房地产发展</a:t>
            </a:r>
            <a:r>
              <a:rPr lang="zh-CN" altLang="en-US" dirty="0" smtClean="0">
                <a:effectLst/>
                <a:latin typeface="微软雅黑"/>
                <a:ea typeface="微软雅黑"/>
                <a:cs typeface="微软雅黑"/>
              </a:rPr>
              <a:t>年会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”上，裘东方总裁被评为“</a:t>
            </a:r>
            <a:r>
              <a:rPr lang="en-US" altLang="zh-CN" dirty="0">
                <a:effectLst/>
                <a:latin typeface="微软雅黑"/>
                <a:ea typeface="微软雅黑"/>
                <a:cs typeface="微软雅黑"/>
              </a:rPr>
              <a:t>2006</a:t>
            </a:r>
            <a:r>
              <a:rPr lang="zh-CN" altLang="en-US" dirty="0" smtClean="0">
                <a:effectLst/>
                <a:latin typeface="微软雅黑"/>
                <a:ea typeface="微软雅黑"/>
                <a:cs typeface="微软雅黑"/>
              </a:rPr>
              <a:t>中国房地产最具影响力领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袖人物”； 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effectLst/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effectLst/>
                <a:latin typeface="微软雅黑"/>
                <a:ea typeface="微软雅黑"/>
                <a:cs typeface="微软雅黑"/>
              </a:rPr>
              <a:t>•</a:t>
            </a:r>
            <a:r>
              <a:rPr lang="en-US" altLang="zh-CN" dirty="0">
                <a:effectLst/>
                <a:latin typeface="微软雅黑"/>
                <a:ea typeface="微软雅黑"/>
                <a:cs typeface="微软雅黑"/>
              </a:rPr>
              <a:t>2009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年</a:t>
            </a:r>
            <a:r>
              <a:rPr lang="en-US" altLang="zh-CN" dirty="0">
                <a:effectLst/>
                <a:latin typeface="微软雅黑"/>
                <a:ea typeface="微软雅黑"/>
                <a:cs typeface="微软雅黑"/>
              </a:rPr>
              <a:t>8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月</a:t>
            </a:r>
            <a:r>
              <a:rPr lang="en-US" altLang="zh-CN" dirty="0">
                <a:effectLst/>
                <a:latin typeface="微软雅黑"/>
                <a:ea typeface="微软雅黑"/>
                <a:cs typeface="微软雅黑"/>
              </a:rPr>
              <a:t>30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日至</a:t>
            </a:r>
            <a:r>
              <a:rPr lang="en-US" altLang="zh-CN" dirty="0">
                <a:effectLst/>
                <a:latin typeface="微软雅黑"/>
                <a:ea typeface="微软雅黑"/>
                <a:cs typeface="微软雅黑"/>
              </a:rPr>
              <a:t>9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月</a:t>
            </a:r>
            <a:r>
              <a:rPr lang="en-US" altLang="zh-CN" dirty="0">
                <a:effectLst/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日，由中国</a:t>
            </a:r>
            <a:r>
              <a:rPr lang="zh-CN" altLang="en-US" dirty="0" smtClean="0">
                <a:effectLst/>
                <a:latin typeface="微软雅黑"/>
                <a:ea typeface="微软雅黑"/>
                <a:cs typeface="微软雅黑"/>
              </a:rPr>
              <a:t>管理科学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研究院主办的“第二届中国管理</a:t>
            </a:r>
            <a:r>
              <a:rPr lang="zh-CN" altLang="en-US" dirty="0" smtClean="0">
                <a:effectLst/>
                <a:latin typeface="微软雅黑"/>
                <a:ea typeface="微软雅黑"/>
                <a:cs typeface="微软雅黑"/>
              </a:rPr>
              <a:t>科学大会暨</a:t>
            </a:r>
            <a:r>
              <a:rPr lang="en-US" altLang="zh-CN" dirty="0">
                <a:effectLst/>
                <a:latin typeface="微软雅黑"/>
                <a:ea typeface="微软雅黑"/>
                <a:cs typeface="微软雅黑"/>
              </a:rPr>
              <a:t>2009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中国杰出企业</a:t>
            </a:r>
            <a:r>
              <a:rPr lang="zh-CN" altLang="en-US" dirty="0" smtClean="0">
                <a:effectLst/>
                <a:latin typeface="微软雅黑"/>
                <a:ea typeface="微软雅黑"/>
                <a:cs typeface="微软雅黑"/>
              </a:rPr>
              <a:t>社会贡献宣传表彰活动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”在北京京西宾馆隆重举行</a:t>
            </a:r>
            <a:r>
              <a:rPr lang="zh-CN" altLang="en-US" dirty="0" smtClean="0">
                <a:effectLst/>
                <a:latin typeface="微软雅黑"/>
                <a:ea typeface="微软雅黑"/>
                <a:cs typeface="微软雅黑"/>
              </a:rPr>
              <a:t>。在本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次大会上，</a:t>
            </a:r>
            <a:r>
              <a:rPr lang="zh-CN" altLang="en-US" dirty="0" smtClean="0">
                <a:effectLst/>
                <a:latin typeface="微软雅黑"/>
                <a:ea typeface="微软雅黑"/>
                <a:cs typeface="微软雅黑"/>
              </a:rPr>
              <a:t>集团裘东方总裁被评为“</a:t>
            </a:r>
            <a:r>
              <a:rPr lang="en-US" altLang="zh-CN" dirty="0">
                <a:effectLst/>
                <a:latin typeface="微软雅黑"/>
                <a:ea typeface="微软雅黑"/>
                <a:cs typeface="微软雅黑"/>
              </a:rPr>
              <a:t>2009</a:t>
            </a:r>
            <a:r>
              <a:rPr lang="zh-CN" altLang="en-US" dirty="0">
                <a:effectLst/>
                <a:latin typeface="微软雅黑"/>
                <a:ea typeface="微软雅黑"/>
                <a:cs typeface="微软雅黑"/>
              </a:rPr>
              <a:t>中国房地产管理十大领军人物”。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2" y="4866357"/>
            <a:ext cx="3024336" cy="1190913"/>
          </a:xfrm>
          <a:prstGeom prst="rect">
            <a:avLst/>
          </a:prstGeom>
        </p:spPr>
      </p:pic>
      <p:sp>
        <p:nvSpPr>
          <p:cNvPr id="13" name="TextBox 7"/>
          <p:cNvSpPr txBox="1"/>
          <p:nvPr/>
        </p:nvSpPr>
        <p:spPr>
          <a:xfrm>
            <a:off x="1116008" y="4437112"/>
            <a:ext cx="2808312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董事长 裘东方先生</a:t>
            </a:r>
            <a:endParaRPr lang="zh-CN" altLang="en-US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77" y="1844823"/>
            <a:ext cx="2352814" cy="23248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32570" y="6550223"/>
            <a:ext cx="30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数据来源：保集集团提供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股权结构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797175" y="2078355"/>
            <a:ext cx="1391285" cy="962660"/>
            <a:chOff x="2867" y="2798"/>
            <a:chExt cx="2191" cy="1516"/>
          </a:xfrm>
          <a:solidFill>
            <a:schemeClr val="accent4"/>
          </a:solidFill>
        </p:grpSpPr>
        <p:sp>
          <p:nvSpPr>
            <p:cNvPr id="22" name=" 2050"/>
            <p:cNvSpPr/>
            <p:nvPr/>
          </p:nvSpPr>
          <p:spPr bwMode="auto">
            <a:xfrm>
              <a:off x="3517" y="2798"/>
              <a:ext cx="892" cy="940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867" y="3738"/>
              <a:ext cx="2191" cy="5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/>
                <a:t>裘东方夫妇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5713095" y="2537460"/>
            <a:ext cx="3167380" cy="612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上海佳富投资有限公司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188460" y="1158240"/>
            <a:ext cx="1391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100%</a:t>
            </a:r>
          </a:p>
        </p:txBody>
      </p:sp>
      <p:cxnSp>
        <p:nvCxnSpPr>
          <p:cNvPr id="37" name="直接箭头连接符 36"/>
          <p:cNvCxnSpPr>
            <a:stCxn id="27" idx="3"/>
            <a:endCxn id="35" idx="1"/>
          </p:cNvCxnSpPr>
          <p:nvPr/>
        </p:nvCxnSpPr>
        <p:spPr>
          <a:xfrm flipV="1">
            <a:off x="4188460" y="2843530"/>
            <a:ext cx="1524635" cy="14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713095" y="3929380"/>
            <a:ext cx="3167380" cy="6121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保集控股集团有限公司</a:t>
            </a:r>
          </a:p>
        </p:txBody>
      </p:sp>
      <p:cxnSp>
        <p:nvCxnSpPr>
          <p:cNvPr id="39" name="直接箭头连接符 38"/>
          <p:cNvCxnSpPr>
            <a:stCxn id="35" idx="2"/>
            <a:endCxn id="38" idx="0"/>
          </p:cNvCxnSpPr>
          <p:nvPr/>
        </p:nvCxnSpPr>
        <p:spPr>
          <a:xfrm>
            <a:off x="7296785" y="3149600"/>
            <a:ext cx="0" cy="779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321175" y="3929380"/>
            <a:ext cx="1391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12.18%</a:t>
            </a:r>
            <a:endParaRPr lang="en-US" altLang="zh-CN"/>
          </a:p>
        </p:txBody>
      </p:sp>
      <p:cxnSp>
        <p:nvCxnSpPr>
          <p:cNvPr id="41" name="肘形连接符 40"/>
          <p:cNvCxnSpPr/>
          <p:nvPr/>
        </p:nvCxnSpPr>
        <p:spPr>
          <a:xfrm rot="5400000" flipV="1">
            <a:off x="4000542" y="2582532"/>
            <a:ext cx="1188000" cy="223710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7296785" y="3356610"/>
            <a:ext cx="1391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76.88%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070975" y="6335395"/>
            <a:ext cx="305943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数据来源：企查查网站</a:t>
            </a:r>
          </a:p>
        </p:txBody>
      </p:sp>
      <p:sp>
        <p:nvSpPr>
          <p:cNvPr id="6" name="矩形 5"/>
          <p:cNvSpPr/>
          <p:nvPr/>
        </p:nvSpPr>
        <p:spPr>
          <a:xfrm>
            <a:off x="3209925" y="5377180"/>
            <a:ext cx="3167380" cy="612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上海拓荣营销策划有限公司</a:t>
            </a:r>
          </a:p>
        </p:txBody>
      </p:sp>
      <p:cxnSp>
        <p:nvCxnSpPr>
          <p:cNvPr id="7" name="肘形连接符 6"/>
          <p:cNvCxnSpPr>
            <a:endCxn id="38" idx="2"/>
          </p:cNvCxnSpPr>
          <p:nvPr/>
        </p:nvCxnSpPr>
        <p:spPr>
          <a:xfrm flipV="1">
            <a:off x="5819775" y="4541520"/>
            <a:ext cx="1477010" cy="109474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393305" y="4906010"/>
            <a:ext cx="1391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10.95%</a:t>
            </a:r>
          </a:p>
        </p:txBody>
      </p:sp>
      <p:cxnSp>
        <p:nvCxnSpPr>
          <p:cNvPr id="10" name="肘形连接符 9"/>
          <p:cNvCxnSpPr>
            <a:stCxn id="27" idx="1"/>
            <a:endCxn id="6" idx="1"/>
          </p:cNvCxnSpPr>
          <p:nvPr/>
        </p:nvCxnSpPr>
        <p:spPr>
          <a:xfrm rot="10800000" flipH="1" flipV="1">
            <a:off x="2797175" y="2858135"/>
            <a:ext cx="412750" cy="2825115"/>
          </a:xfrm>
          <a:prstGeom prst="bentConnector3">
            <a:avLst>
              <a:gd name="adj1" fmla="val -5769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28265" y="4770120"/>
            <a:ext cx="1391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100%</a:t>
            </a:r>
          </a:p>
        </p:txBody>
      </p:sp>
      <p:sp>
        <p:nvSpPr>
          <p:cNvPr id="3" name="矩形 2"/>
          <p:cNvSpPr/>
          <p:nvPr/>
        </p:nvSpPr>
        <p:spPr>
          <a:xfrm>
            <a:off x="5713095" y="1147445"/>
            <a:ext cx="3167380" cy="612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立耀投资有限公司</a:t>
            </a:r>
          </a:p>
        </p:txBody>
      </p:sp>
      <p:cxnSp>
        <p:nvCxnSpPr>
          <p:cNvPr id="4" name="肘形连接符 3"/>
          <p:cNvCxnSpPr/>
          <p:nvPr/>
        </p:nvCxnSpPr>
        <p:spPr>
          <a:xfrm flipV="1">
            <a:off x="3495556" y="1523683"/>
            <a:ext cx="2217222" cy="526015"/>
          </a:xfrm>
          <a:prstGeom prst="bentConnector3">
            <a:avLst>
              <a:gd name="adj1" fmla="val 66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427855" y="2552700"/>
            <a:ext cx="1391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100%</a:t>
            </a:r>
          </a:p>
        </p:txBody>
      </p:sp>
      <p:sp>
        <p:nvSpPr>
          <p:cNvPr id="24" name="矩形 23"/>
          <p:cNvSpPr/>
          <p:nvPr/>
        </p:nvSpPr>
        <p:spPr>
          <a:xfrm>
            <a:off x="9310752" y="1151844"/>
            <a:ext cx="2395579" cy="15265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正在收购香港上市公司毅信控股（代码：</a:t>
            </a:r>
            <a:r>
              <a:rPr lang="en-US" altLang="zh-CN" sz="1600" dirty="0" smtClean="0"/>
              <a:t>01246</a:t>
            </a:r>
            <a:r>
              <a:rPr lang="zh-CN" altLang="en-US" sz="1600" dirty="0" smtClean="0"/>
              <a:t>）</a:t>
            </a:r>
            <a:r>
              <a:rPr lang="en-US" altLang="zh-CN" sz="1600" dirty="0" smtClean="0"/>
              <a:t>28.6%</a:t>
            </a:r>
            <a:r>
              <a:rPr lang="zh-CN" altLang="en-US" sz="1600" dirty="0" smtClean="0"/>
              <a:t>的股份，收购完成后是该公司第一大股东</a:t>
            </a:r>
            <a:endParaRPr lang="zh-CN" altLang="en-US" sz="1600" dirty="0"/>
          </a:p>
        </p:txBody>
      </p:sp>
      <p:cxnSp>
        <p:nvCxnSpPr>
          <p:cNvPr id="28" name="直接箭头连接符 36"/>
          <p:cNvCxnSpPr/>
          <p:nvPr/>
        </p:nvCxnSpPr>
        <p:spPr>
          <a:xfrm flipV="1">
            <a:off x="8942919" y="1408381"/>
            <a:ext cx="361792" cy="51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330048" y="3281616"/>
            <a:ext cx="2428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完成上市公司的收购后，保集集团成为一个国际化的地产开发商的布局已经成型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64"/>
  <p:tag name="KSO_WM_TAG_VERSION" val="1.0"/>
  <p:tag name="KSO_WM_SLIDE_ID" val="custom160164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h_f"/>
  <p:tag name="KSO_WM_UNIT_INDEX" val="1_2_1"/>
  <p:tag name="KSO_WM_UNIT_ID" val="custom160164_9*l_h_f*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i"/>
  <p:tag name="KSO_WM_UNIT_INDEX" val="1_3"/>
  <p:tag name="KSO_WM_UNIT_ID" val="custom160164_9*l_i*1_3"/>
  <p:tag name="KSO_WM_UNIT_CLEAR" val="1"/>
  <p:tag name="KSO_WM_UNIT_LAYERLEVEL" val="1_1"/>
  <p:tag name="KSO_WM_DIAGRAM_GROUP_CODE" val="l1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i"/>
  <p:tag name="KSO_WM_UNIT_INDEX" val="1_4"/>
  <p:tag name="KSO_WM_UNIT_ID" val="custom160164_9*l_i*1_4"/>
  <p:tag name="KSO_WM_UNIT_CLEAR" val="1"/>
  <p:tag name="KSO_WM_UNIT_LAYERLEVEL" val="1_1"/>
  <p:tag name="KSO_WM_DIAGRAM_GROUP_CODE" val="l1-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h_f"/>
  <p:tag name="KSO_WM_UNIT_INDEX" val="1_3_1"/>
  <p:tag name="KSO_WM_UNIT_ID" val="custom160164_9*l_h_f*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i"/>
  <p:tag name="KSO_WM_UNIT_INDEX" val="1_5"/>
  <p:tag name="KSO_WM_UNIT_ID" val="custom160164_9*l_i*1_5"/>
  <p:tag name="KSO_WM_UNIT_CLEAR" val="1"/>
  <p:tag name="KSO_WM_UNIT_LAYERLEVEL" val="1_1"/>
  <p:tag name="KSO_WM_DIAGRAM_GROUP_CODE" val="l1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i"/>
  <p:tag name="KSO_WM_UNIT_INDEX" val="1_6"/>
  <p:tag name="KSO_WM_UNIT_ID" val="custom160164_9*l_i*1_6"/>
  <p:tag name="KSO_WM_UNIT_CLEAR" val="1"/>
  <p:tag name="KSO_WM_UNIT_LAYERLEVEL" val="1_1"/>
  <p:tag name="KSO_WM_DIAGRAM_GROUP_CODE" val="l1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h_f"/>
  <p:tag name="KSO_WM_UNIT_INDEX" val="1_4_1"/>
  <p:tag name="KSO_WM_UNIT_ID" val="custom160164_9*l_h_f*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i"/>
  <p:tag name="KSO_WM_UNIT_INDEX" val="1_7"/>
  <p:tag name="KSO_WM_UNIT_ID" val="custom160164_9*l_i*1_7"/>
  <p:tag name="KSO_WM_UNIT_CLEAR" val="1"/>
  <p:tag name="KSO_WM_UNIT_LAYERLEVEL" val="1_1"/>
  <p:tag name="KSO_WM_DIAGRAM_GROUP_CODE" val="l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i"/>
  <p:tag name="KSO_WM_UNIT_INDEX" val="1_8"/>
  <p:tag name="KSO_WM_UNIT_ID" val="custom160164_9*l_i*1_8"/>
  <p:tag name="KSO_WM_UNIT_CLEAR" val="1"/>
  <p:tag name="KSO_WM_UNIT_LAYERLEVEL" val="1_1"/>
  <p:tag name="KSO_WM_DIAGRAM_GROUP_CODE" val="l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64"/>
  <p:tag name="KSO_WM_TAG_VERSION" val="1.0"/>
  <p:tag name="KSO_WM_SLIDE_ID" val="custom160328_24"/>
  <p:tag name="KSO_WM_SLIDE_INDEX" val="24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a"/>
  <p:tag name="KSO_WM_UNIT_INDEX" val="1"/>
  <p:tag name="KSO_WM_UNIT_ID" val="custom160164_12*a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64"/>
  <p:tag name="KSO_WM_TAG_VERSION" val="1.0"/>
  <p:tag name="KSO_WM_SLIDE_ID" val="custom160328_24"/>
  <p:tag name="KSO_WM_SLIDE_INDEX" val="24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64"/>
  <p:tag name="KSO_WM_SLIDE_ID" val="150995200"/>
  <p:tag name="KSO_WM_SLIDE_INDEX" val="1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4*81"/>
  <p:tag name="KSO_WM_SLIDE_SIZE" val="680*420"/>
  <p:tag name="KSO_WM_TAG_VERSION" val="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6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6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6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64"/>
  <p:tag name="KSO_WM_TAG_VERSION" val="1.0"/>
  <p:tag name="KSO_WM_SLIDE_ID" val="custom160328_24"/>
  <p:tag name="KSO_WM_SLIDE_INDEX" val="24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64"/>
  <p:tag name="KSO_WM_TAG_VERSION" val="1.0"/>
  <p:tag name="KSO_WM_SLIDE_ID" val="custom160328_24"/>
  <p:tag name="KSO_WM_SLIDE_INDEX" val="24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98"/>
  <p:tag name="KSO_WM_SLIDE_ID" val="150995200"/>
  <p:tag name="KSO_WM_SLIDE_INDEX" val="1"/>
  <p:tag name="KSO_WM_SLIDE_ITEM_CNT" val="4"/>
  <p:tag name="KSO_WM_SLIDE_LAYOUT" val="a_d_f"/>
  <p:tag name="KSO_WM_SLIDE_LAYOUT_CNT" val="1_2_2"/>
  <p:tag name="KSO_WM_SLIDE_TYPE" val="text"/>
  <p:tag name="KSO_WM_BEAUTIFY_FLAG" val="#wm#"/>
  <p:tag name="KSO_WM_SLIDE_POSITION" val="14*106"/>
  <p:tag name="KSO_WM_SLIDE_SIZE" val="928*387"/>
  <p:tag name="KSO_WM_TAG_VERSION" val="1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98"/>
  <p:tag name="KSO_WM_UNIT_TYPE" val="d"/>
  <p:tag name="KSO_WM_UNIT_INDEX" val="2"/>
  <p:tag name="KSO_WM_UNIT_ID" val="256*d*2"/>
  <p:tag name="KSO_WM_UNIT_CLEAR" val="0"/>
  <p:tag name="KSO_WM_UNIT_LAYERLEVEL" val="1"/>
  <p:tag name="KSO_WM_UNIT_VALUE" val="643*1333"/>
  <p:tag name="KSO_WM_UNIT_HIGHLIGHT" val="0"/>
  <p:tag name="KSO_WM_UNIT_COMPATIBLE" val="0"/>
  <p:tag name="KSO_WM_BEAUTIFY_FLAG" val="#wm#"/>
  <p:tag name="KSO_WM_TAG_VERSION" val="1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_1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1"/>
  <p:tag name="KSO_WM_TEMPLATE_CATEGORY" val="diagram"/>
  <p:tag name="KSO_WM_TEMPLATE_INDEX" val="1690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160164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SLIDE_POSITION" val="74*122"/>
  <p:tag name="KSO_WM_SLIDE_SIZE" val="572*418"/>
  <p:tag name="KSO_WM_TEMPLATE_CATEGORY" val="custom"/>
  <p:tag name="KSO_WM_TEMPLATE_INDEX" val="160164"/>
  <p:tag name="KSO_WM_DIAGRAM_GROUP_CODE" val="l1-1"/>
  <p:tag name="KSO_WM_TAG_VERSION" val="1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_2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2"/>
  <p:tag name="KSO_WM_TEMPLATE_CATEGORY" val="diagram"/>
  <p:tag name="KSO_WM_TEMPLATE_INDEX" val="16909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98"/>
  <p:tag name="KSO_WM_UNIT_TYPE" val="f"/>
  <p:tag name="KSO_WM_UNIT_INDEX" val="2"/>
  <p:tag name="KSO_WM_UNIT_ID" val="256*f*2"/>
  <p:tag name="KSO_WM_UNIT_CLEAR" val="1"/>
  <p:tag name="KSO_WM_UNIT_LAYERLEVEL" val="1"/>
  <p:tag name="KSO_WM_UNIT_VALUE" val="72"/>
  <p:tag name="KSO_WM_UNIT_HIGHLIGHT" val="0"/>
  <p:tag name="KSO_WM_UNIT_COMPATIBLE" val="0"/>
  <p:tag name="KSO_WM_UNIT_PRESET_TEXT_INDEX" val="3"/>
  <p:tag name="KSO_WM_UNIT_PRESET_TEXT_LEN" val="66"/>
  <p:tag name="KSO_WM_BEAUTIFY_FLAG" val="#wm#"/>
  <p:tag name="KSO_WM_TAG_VERSION" val="1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_3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4"/>
  <p:tag name="KSO_WM_TEMPLATE_CATEGORY" val="diagram"/>
  <p:tag name="KSO_WM_TEMPLATE_INDEX" val="1690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9098"/>
  <p:tag name="KSO_WM_UNIT_TYPE" val="d"/>
  <p:tag name="KSO_WM_UNIT_INDEX" val="1"/>
  <p:tag name="KSO_WM_UNIT_ID" val="256*d*1"/>
  <p:tag name="KSO_WM_UNIT_CLEAR" val="0"/>
  <p:tag name="KSO_WM_UNIT_LAYERLEVEL" val="1"/>
  <p:tag name="KSO_WM_UNIT_VALUE" val="642*978"/>
  <p:tag name="KSO_WM_UNIT_HIGHLIGHT" val="0"/>
  <p:tag name="KSO_WM_UNIT_COMPATIBLE" val="0"/>
  <p:tag name="KSO_WM_BEAUTIFY_FLAG" val="#wm#"/>
  <p:tag name="KSO_WM_TAG_VERSION" val="1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NDEX" val="1_4"/>
  <p:tag name="KSO_WM_UNIT_CLEAR" val="1"/>
  <p:tag name="KSO_WM_UNIT_LAYERLEVEL" val="1_1"/>
  <p:tag name="KSO_WM_TAG_VERSION" val="1.0"/>
  <p:tag name="KSO_WM_BEAUTIFY_FLAG" val="#wm#"/>
  <p:tag name="KSO_WM_UNIT_TYPE" val="i"/>
  <p:tag name="KSO_WM_UNIT_ID" val="150995200*i*7"/>
  <p:tag name="KSO_WM_TEMPLATE_CATEGORY" val="diagram"/>
  <p:tag name="KSO_WM_TEMPLATE_INDEX" val="16909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19110340"/>
  <p:tag name="MH_LIBRARY" val="GRAPHIC"/>
  <p:tag name="KSO_WM_TEMPLATE_CATEGORY" val="custom"/>
  <p:tag name="KSO_WM_TEMPLATE_INDEX" val="160164"/>
  <p:tag name="KSO_WM_TAG_VERSION" val="1.0"/>
  <p:tag name="KSO_WM_SLIDE_ID" val="custom160164_29"/>
  <p:tag name="KSO_WM_SLIDE_INDEX" val="29"/>
  <p:tag name="KSO_WM_SLIDE_ITEM_CNT" val="1"/>
  <p:tag name="KSO_WM_SLIDE_TYPE" val="endPage"/>
  <p:tag name="KSO_WM_BEAUTIFY_FLAG" val="#wm#"/>
  <p:tag name="KSO_WM_SLIDE_LAYOUT" val="a"/>
  <p:tag name="KSO_WM_SLIDE_LAYOUT_CNT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a"/>
  <p:tag name="KSO_WM_UNIT_INDEX" val="1"/>
  <p:tag name="KSO_WM_UNIT_ID" val="custom160164_30*a*1"/>
  <p:tag name="KSO_WM_UNIT_CLEAR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PRESET_TEXT" val="THANKS!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64_9*i*0"/>
  <p:tag name="KSO_WM_TEMPLATE_CATEGORY" val="custom"/>
  <p:tag name="KSO_WM_TEMPLATE_INDEX" val="16016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64_9*i*1"/>
  <p:tag name="KSO_WM_TEMPLATE_CATEGORY" val="custom"/>
  <p:tag name="KSO_WM_TEMPLATE_INDEX" val="16016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a"/>
  <p:tag name="KSO_WM_UNIT_INDEX" val="1"/>
  <p:tag name="KSO_WM_UNIT_ID" val="custom160164_9*a*1"/>
  <p:tag name="KSO_WM_UNIT_CLEAR" val="1"/>
  <p:tag name="KSO_WM_UNIT_LAYERLEVEL" val="1"/>
  <p:tag name="KSO_WM_UNIT_ISCONTENTSTITLE" val="1"/>
  <p:tag name="KSO_WM_UNIT_VALUE" val="11"/>
  <p:tag name="KSO_WM_UNIT_HIGHLIGHT" val="0"/>
  <p:tag name="KSO_WM_UNIT_COMPATIBLE" val="0"/>
  <p:tag name="KSO_WM_UNIT_PRESET_TEXT" val="CONTENT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h_f"/>
  <p:tag name="KSO_WM_UNIT_INDEX" val="1_1_1"/>
  <p:tag name="KSO_WM_UNIT_ID" val="custom160164_9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i"/>
  <p:tag name="KSO_WM_UNIT_INDEX" val="1_1"/>
  <p:tag name="KSO_WM_UNIT_ID" val="custom160164_9*l_i*1_1"/>
  <p:tag name="KSO_WM_UNIT_CLEAR" val="1"/>
  <p:tag name="KSO_WM_UNIT_LAYERLEVEL" val="1_1"/>
  <p:tag name="KSO_WM_DIAGRAM_GROUP_CODE" val="l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l_i"/>
  <p:tag name="KSO_WM_UNIT_INDEX" val="1_2"/>
  <p:tag name="KSO_WM_UNIT_ID" val="custom160164_9*l_i*1_2"/>
  <p:tag name="KSO_WM_UNIT_CLEAR" val="1"/>
  <p:tag name="KSO_WM_UNIT_LAYERLEVEL" val="1_1"/>
  <p:tag name="KSO_WM_DIAGRAM_GROUP_CODE" val="l1-1"/>
</p:tagLst>
</file>

<file path=ppt/theme/theme1.xml><?xml version="1.0" encoding="utf-8"?>
<a:theme xmlns:a="http://schemas.openxmlformats.org/drawingml/2006/main" name="2_Office 主题">
  <a:themeElements>
    <a:clrScheme name="自定义 1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FFBF2B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1085</Words>
  <Application>Microsoft Macintosh PowerPoint</Application>
  <PresentationFormat>自定义</PresentationFormat>
  <Paragraphs>244</Paragraphs>
  <Slides>21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2_Office 主题</vt:lpstr>
      <vt:lpstr>PowerPoint 演示文稿</vt:lpstr>
      <vt:lpstr>PowerPoint 演示文稿</vt:lpstr>
      <vt:lpstr>第一部分                          基金要素</vt:lpstr>
      <vt:lpstr>第一部分基金要素</vt:lpstr>
      <vt:lpstr>第一部分 基金结构</vt:lpstr>
      <vt:lpstr>PowerPoint 演示文稿</vt:lpstr>
      <vt:lpstr>PowerPoint 演示文稿</vt:lpstr>
      <vt:lpstr>实际控制人——裘东方</vt:lpstr>
      <vt:lpstr>股权结构</vt:lpstr>
      <vt:lpstr>股权质押1－佳富</vt:lpstr>
      <vt:lpstr>股权质押2－保资投资</vt:lpstr>
      <vt:lpstr>股权质押－湖州金汇</vt:lpstr>
      <vt:lpstr>湖州金城广场项目简介</vt:lpstr>
      <vt:lpstr>集团部分储备项目</vt:lpstr>
      <vt:lpstr>PowerPoint 演示文稿</vt:lpstr>
      <vt:lpstr>历史合作项目</vt:lpstr>
      <vt:lpstr>PowerPoint 演示文稿</vt:lpstr>
      <vt:lpstr>保集集团pe项目投资清单</vt:lpstr>
      <vt:lpstr>PowerPoint 演示文稿</vt:lpstr>
      <vt:lpstr>项目亮点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Teng oliver</cp:lastModifiedBy>
  <cp:revision>165</cp:revision>
  <dcterms:created xsi:type="dcterms:W3CDTF">2016-08-11T05:29:00Z</dcterms:created>
  <dcterms:modified xsi:type="dcterms:W3CDTF">2016-12-13T03:26:00Z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